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tags/tag14.xml" ContentType="application/vnd.openxmlformats-officedocument.presentationml.tags+xml"/>
  <Override PartName="/ppt/notesSlides/notesSlide3.xml" ContentType="application/vnd.openxmlformats-officedocument.presentationml.notesSlide+xml"/>
  <Override PartName="/ppt/theme/themeOverride3.xml" ContentType="application/vnd.openxmlformats-officedocument.themeOverride+xml"/>
  <Override PartName="/ppt/tags/tag15.xml" ContentType="application/vnd.openxmlformats-officedocument.presentationml.tags+xml"/>
  <Override PartName="/ppt/notesSlides/notesSlide4.xml" ContentType="application/vnd.openxmlformats-officedocument.presentationml.notesSlide+xml"/>
  <Override PartName="/ppt/theme/themeOverride4.xml" ContentType="application/vnd.openxmlformats-officedocument.themeOverride+xml"/>
  <Override PartName="/ppt/tags/tag16.xml" ContentType="application/vnd.openxmlformats-officedocument.presentationml.tags+xml"/>
  <Override PartName="/ppt/notesSlides/notesSlide5.xml" ContentType="application/vnd.openxmlformats-officedocument.presentationml.notesSlide+xml"/>
  <Override PartName="/ppt/theme/themeOverride5.xml" ContentType="application/vnd.openxmlformats-officedocument.themeOverride+xml"/>
  <Override PartName="/ppt/tags/tag17.xml" ContentType="application/vnd.openxmlformats-officedocument.presentationml.tags+xml"/>
  <Override PartName="/ppt/notesSlides/notesSlide6.xml" ContentType="application/vnd.openxmlformats-officedocument.presentationml.notesSlide+xml"/>
  <Override PartName="/ppt/theme/themeOverride6.xml" ContentType="application/vnd.openxmlformats-officedocument.themeOverride+xml"/>
  <Override PartName="/ppt/tags/tag18.xml" ContentType="application/vnd.openxmlformats-officedocument.presentationml.tags+xml"/>
  <Override PartName="/ppt/notesSlides/notesSlide7.xml" ContentType="application/vnd.openxmlformats-officedocument.presentationml.notesSlide+xml"/>
  <Override PartName="/ppt/theme/themeOverride7.xml" ContentType="application/vnd.openxmlformats-officedocument.themeOverr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14.xml" ContentType="application/vnd.openxmlformats-officedocument.presentationml.notesSlide+xml"/>
  <Override PartName="/ppt/tags/tag58.xml" ContentType="application/vnd.openxmlformats-officedocument.presentationml.tags+xml"/>
  <Override PartName="/ppt/notesSlides/notesSlide1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1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Override8.xml" ContentType="application/vnd.openxmlformats-officedocument.themeOverride+xml"/>
  <Override PartName="/ppt/tags/tag68.xml" ContentType="application/vnd.openxmlformats-officedocument.presentationml.tags+xml"/>
  <Override PartName="/ppt/notesSlides/notesSlide17.xml" ContentType="application/vnd.openxmlformats-officedocument.presentationml.notesSlide+xml"/>
  <Override PartName="/ppt/tags/tag69.xml" ContentType="application/vnd.openxmlformats-officedocument.presentationml.tags+xml"/>
  <Override PartName="/ppt/theme/themeOverride9.xml" ContentType="application/vnd.openxmlformats-officedocument.themeOverride+xml"/>
  <Override PartName="/ppt/tags/tag70.xml" ContentType="application/vnd.openxmlformats-officedocument.presentationml.tags+xml"/>
  <Override PartName="/ppt/notesSlides/notesSlide18.xml" ContentType="application/vnd.openxmlformats-officedocument.presentationml.notesSlide+xml"/>
  <Override PartName="/ppt/theme/themeOverride10.xml" ContentType="application/vnd.openxmlformats-officedocument.themeOverride+xml"/>
  <Override PartName="/ppt/tags/tag71.xml" ContentType="application/vnd.openxmlformats-officedocument.presentationml.tags+xml"/>
  <Override PartName="/ppt/notesSlides/notesSlide19.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0.xml" ContentType="application/vnd.openxmlformats-officedocument.presentationml.notesSlide+xml"/>
  <Override PartName="/ppt/tags/tag85.xml" ContentType="application/vnd.openxmlformats-officedocument.presentationml.tags+xml"/>
  <Override PartName="/ppt/notesSlides/notesSlide2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22.xml" ContentType="application/vnd.openxmlformats-officedocument.presentationml.notesSlide+xml"/>
  <Override PartName="/ppt/tags/tag88.xml" ContentType="application/vnd.openxmlformats-officedocument.presentationml.tags+xml"/>
  <Override PartName="/ppt/notesSlides/notesSlide23.xml" ContentType="application/vnd.openxmlformats-officedocument.presentationml.notesSlide+xml"/>
  <Override PartName="/ppt/tags/tag89.xml" ContentType="application/vnd.openxmlformats-officedocument.presentationml.tags+xml"/>
  <Override PartName="/ppt/notesSlides/notesSlide2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Override11.xml" ContentType="application/vnd.openxmlformats-officedocument.themeOverride+xml"/>
  <Override PartName="/ppt/tags/tag97.xml" ContentType="application/vnd.openxmlformats-officedocument.presentationml.tags+xml"/>
  <Override PartName="/ppt/notesSlides/notesSlide26.xml" ContentType="application/vnd.openxmlformats-officedocument.presentationml.notesSlide+xml"/>
  <Override PartName="/ppt/tags/tag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2"/>
    <p:sldMasterId id="2147483672" r:id="rId3"/>
  </p:sldMasterIdLst>
  <p:notesMasterIdLst>
    <p:notesMasterId r:id="rId104"/>
  </p:notesMasterIdLst>
  <p:handoutMasterIdLst>
    <p:handoutMasterId r:id="rId105"/>
  </p:handoutMasterIdLst>
  <p:sldIdLst>
    <p:sldId id="257" r:id="rId4"/>
    <p:sldId id="715" r:id="rId5"/>
    <p:sldId id="260" r:id="rId6"/>
    <p:sldId id="262" r:id="rId7"/>
    <p:sldId id="1300" r:id="rId8"/>
    <p:sldId id="265" r:id="rId9"/>
    <p:sldId id="263" r:id="rId10"/>
    <p:sldId id="1200" r:id="rId11"/>
    <p:sldId id="684" r:id="rId12"/>
    <p:sldId id="1154" r:id="rId13"/>
    <p:sldId id="1201" r:id="rId14"/>
    <p:sldId id="275" r:id="rId15"/>
    <p:sldId id="1153" r:id="rId16"/>
    <p:sldId id="827" r:id="rId17"/>
    <p:sldId id="828" r:id="rId18"/>
    <p:sldId id="829" r:id="rId19"/>
    <p:sldId id="1203" r:id="rId20"/>
    <p:sldId id="1205" r:id="rId21"/>
    <p:sldId id="1206" r:id="rId22"/>
    <p:sldId id="833" r:id="rId23"/>
    <p:sldId id="1156" r:id="rId24"/>
    <p:sldId id="1157" r:id="rId25"/>
    <p:sldId id="1159" r:id="rId26"/>
    <p:sldId id="1161" r:id="rId27"/>
    <p:sldId id="1162" r:id="rId28"/>
    <p:sldId id="1155" r:id="rId29"/>
    <p:sldId id="1163" r:id="rId30"/>
    <p:sldId id="1164" r:id="rId31"/>
    <p:sldId id="848" r:id="rId32"/>
    <p:sldId id="838" r:id="rId33"/>
    <p:sldId id="839" r:id="rId34"/>
    <p:sldId id="840" r:id="rId35"/>
    <p:sldId id="842" r:id="rId36"/>
    <p:sldId id="837" r:id="rId37"/>
    <p:sldId id="1207" r:id="rId38"/>
    <p:sldId id="1165" r:id="rId39"/>
    <p:sldId id="1209" r:id="rId40"/>
    <p:sldId id="1208" r:id="rId41"/>
    <p:sldId id="1210" r:id="rId42"/>
    <p:sldId id="1168" r:id="rId43"/>
    <p:sldId id="843" r:id="rId44"/>
    <p:sldId id="1228" r:id="rId45"/>
    <p:sldId id="844" r:id="rId46"/>
    <p:sldId id="1230" r:id="rId47"/>
    <p:sldId id="1231" r:id="rId48"/>
    <p:sldId id="1233" r:id="rId49"/>
    <p:sldId id="1232" r:id="rId50"/>
    <p:sldId id="1235" r:id="rId51"/>
    <p:sldId id="1234" r:id="rId52"/>
    <p:sldId id="1237" r:id="rId53"/>
    <p:sldId id="1169" r:id="rId54"/>
    <p:sldId id="1211" r:id="rId55"/>
    <p:sldId id="831" r:id="rId56"/>
    <p:sldId id="849" r:id="rId57"/>
    <p:sldId id="850" r:id="rId58"/>
    <p:sldId id="851" r:id="rId59"/>
    <p:sldId id="852" r:id="rId60"/>
    <p:sldId id="853" r:id="rId61"/>
    <p:sldId id="1170" r:id="rId62"/>
    <p:sldId id="854" r:id="rId63"/>
    <p:sldId id="855" r:id="rId64"/>
    <p:sldId id="1172" r:id="rId65"/>
    <p:sldId id="857" r:id="rId66"/>
    <p:sldId id="1173" r:id="rId67"/>
    <p:sldId id="1213" r:id="rId68"/>
    <p:sldId id="1212" r:id="rId69"/>
    <p:sldId id="1226" r:id="rId70"/>
    <p:sldId id="1225" r:id="rId71"/>
    <p:sldId id="1174" r:id="rId72"/>
    <p:sldId id="1214" r:id="rId73"/>
    <p:sldId id="1175" r:id="rId74"/>
    <p:sldId id="1216" r:id="rId75"/>
    <p:sldId id="1218" r:id="rId76"/>
    <p:sldId id="1220" r:id="rId77"/>
    <p:sldId id="1222" r:id="rId78"/>
    <p:sldId id="1224" r:id="rId79"/>
    <p:sldId id="1190" r:id="rId80"/>
    <p:sldId id="1223" r:id="rId81"/>
    <p:sldId id="1176" r:id="rId82"/>
    <p:sldId id="1177" r:id="rId83"/>
    <p:sldId id="1178" r:id="rId84"/>
    <p:sldId id="1187" r:id="rId85"/>
    <p:sldId id="1193" r:id="rId86"/>
    <p:sldId id="1195" r:id="rId87"/>
    <p:sldId id="1194" r:id="rId88"/>
    <p:sldId id="1196" r:id="rId89"/>
    <p:sldId id="1191" r:id="rId90"/>
    <p:sldId id="1199" r:id="rId91"/>
    <p:sldId id="1198" r:id="rId92"/>
    <p:sldId id="1197" r:id="rId93"/>
    <p:sldId id="1179" r:id="rId94"/>
    <p:sldId id="1185" r:id="rId95"/>
    <p:sldId id="1295" r:id="rId96"/>
    <p:sldId id="1301" r:id="rId97"/>
    <p:sldId id="1296" r:id="rId98"/>
    <p:sldId id="1297" r:id="rId99"/>
    <p:sldId id="1298" r:id="rId100"/>
    <p:sldId id="1299" r:id="rId101"/>
    <p:sldId id="459" r:id="rId102"/>
    <p:sldId id="458"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472C4"/>
    <a:srgbClr val="1F1F1F"/>
    <a:srgbClr val="EBEBEB"/>
    <a:srgbClr val="2129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5" autoAdjust="0"/>
    <p:restoredTop sz="78184"/>
  </p:normalViewPr>
  <p:slideViewPr>
    <p:cSldViewPr snapToGrid="0">
      <p:cViewPr varScale="1">
        <p:scale>
          <a:sx n="96" d="100"/>
          <a:sy n="96" d="100"/>
        </p:scale>
        <p:origin x="17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2018/6/15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2018/6/15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baike.baidu.com/item/%E5%86%9C%E4%B8%9A%E5%B7%A5%E4%BA%BA/2605475" TargetMode="External"/><Relationship Id="rId13" Type="http://schemas.openxmlformats.org/officeDocument/2006/relationships/hyperlink" Target="https://baike.baidu.com/item/%E6%94%BF%E6%B2%BB/169778" TargetMode="External"/><Relationship Id="rId18" Type="http://schemas.openxmlformats.org/officeDocument/2006/relationships/hyperlink" Target="https://baike.baidu.com/item/%E8%B4%A7%E5%B8%81/85299" TargetMode="External"/><Relationship Id="rId3" Type="http://schemas.openxmlformats.org/officeDocument/2006/relationships/hyperlink" Target="https://baike.baidu.com/item/%E8%B5%84%E6%9C%AC/1015076" TargetMode="External"/><Relationship Id="rId7" Type="http://schemas.openxmlformats.org/officeDocument/2006/relationships/hyperlink" Target="https://baike.baidu.com/item/%E5%9C%B0%E7%A7%9F" TargetMode="External"/><Relationship Id="rId12" Type="http://schemas.openxmlformats.org/officeDocument/2006/relationships/hyperlink" Target="https://baike.baidu.com/item/%E7%BB%8F%E6%B5%8E" TargetMode="External"/><Relationship Id="rId17" Type="http://schemas.openxmlformats.org/officeDocument/2006/relationships/hyperlink" Target="https://baike.baidu.com/item/%E4%BC%81%E4%B8%9A" TargetMode="External"/><Relationship Id="rId2" Type="http://schemas.openxmlformats.org/officeDocument/2006/relationships/slide" Target="../slides/slide32.xml"/><Relationship Id="rId16" Type="http://schemas.openxmlformats.org/officeDocument/2006/relationships/hyperlink" Target="https://baike.baidu.com/item/%E7%94%9F%E4%BA%A7%E8%B5%84%E6%96%99/2522580" TargetMode="External"/><Relationship Id="rId20" Type="http://schemas.openxmlformats.org/officeDocument/2006/relationships/hyperlink" Target="https://baike.baidu.com/item/%E5%86%B3%E5%AE%9A/29324" TargetMode="External"/><Relationship Id="rId1" Type="http://schemas.openxmlformats.org/officeDocument/2006/relationships/notesMaster" Target="../notesMasters/notesMaster1.xml"/><Relationship Id="rId6" Type="http://schemas.openxmlformats.org/officeDocument/2006/relationships/hyperlink" Target="https://baike.baidu.com/item/%E5%86%85%E5%AE%B9/869297" TargetMode="External"/><Relationship Id="rId11" Type="http://schemas.openxmlformats.org/officeDocument/2006/relationships/hyperlink" Target="https://baike.baidu.com/item/%E9%9B%87%E4%BD%A3" TargetMode="External"/><Relationship Id="rId5" Type="http://schemas.openxmlformats.org/officeDocument/2006/relationships/hyperlink" Target="https://baike.baidu.com/item/%E7%A7%81%E6%9C%89%E5%88%B6/10576275" TargetMode="External"/><Relationship Id="rId15" Type="http://schemas.openxmlformats.org/officeDocument/2006/relationships/hyperlink" Target="https://baike.baidu.com/item/%E7%BB%8F%E6%B5%8E%E7%A4%BE%E4%BC%9A%E5%AD%A6/59442" TargetMode="External"/><Relationship Id="rId10" Type="http://schemas.openxmlformats.org/officeDocument/2006/relationships/hyperlink" Target="https://baike.baidu.com/item/%E5%86%9C%E5%9C%BA/3428998" TargetMode="External"/><Relationship Id="rId19" Type="http://schemas.openxmlformats.org/officeDocument/2006/relationships/hyperlink" Target="https://baike.baidu.com/item/%E8%87%AA%E7%94%B1%E5%B8%82%E5%9C%BA/777312" TargetMode="External"/><Relationship Id="rId4" Type="http://schemas.openxmlformats.org/officeDocument/2006/relationships/hyperlink" Target="https://baike.baidu.com/item/%E4%B8%AA%E4%BA%BA/1539938" TargetMode="External"/><Relationship Id="rId9" Type="http://schemas.openxmlformats.org/officeDocument/2006/relationships/hyperlink" Target="https://baike.baidu.com/item/%E5%86%9C%E4%B8%9A%E8%B5%84%E6%9C%AC%E5%AE%B6/883765" TargetMode="External"/><Relationship Id="rId14" Type="http://schemas.openxmlformats.org/officeDocument/2006/relationships/hyperlink" Target="https://baike.baidu.com/item/%E7%BB%8F%E6%B5%8E%E5%AD%A6%E5%AE%B6/1256647"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baike.baidu.com/item/%E7%BB%8F%E8%90%A5" TargetMode="External"/><Relationship Id="rId13" Type="http://schemas.openxmlformats.org/officeDocument/2006/relationships/hyperlink" Target="https://baike.baidu.com/item/%E5%8C%85%E5%B7%A5" TargetMode="External"/><Relationship Id="rId3" Type="http://schemas.openxmlformats.org/officeDocument/2006/relationships/hyperlink" Target="https://baike.baidu.com/item/%E5%86%9C%E4%B8%9A" TargetMode="External"/><Relationship Id="rId7" Type="http://schemas.openxmlformats.org/officeDocument/2006/relationships/hyperlink" Target="https://baike.baidu.com/item/%E8%80%95%E7%95%9C" TargetMode="External"/><Relationship Id="rId12" Type="http://schemas.openxmlformats.org/officeDocument/2006/relationships/hyperlink" Target="https://baike.baidu.com/item/%E9%AB%98%E7%BA%A7%E5%86%9C%E4%B8%9A%E7%94%9F%E4%BA%A7%E5%90%88%E4%BD%9C%E7%A4%BE"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baike.baidu.com/item/%E5%9C%9F%E5%9C%B0%E5%85%A5%E8%82%A1" TargetMode="External"/><Relationship Id="rId11" Type="http://schemas.openxmlformats.org/officeDocument/2006/relationships/hyperlink" Target="https://baike.baidu.com/item/%E5%85%AC%E7%9B%8A%E9%87%91" TargetMode="External"/><Relationship Id="rId5" Type="http://schemas.openxmlformats.org/officeDocument/2006/relationships/hyperlink" Target="https://baike.baidu.com/item/%E5%86%9C%E6%B0%91/3843" TargetMode="External"/><Relationship Id="rId15" Type="http://schemas.openxmlformats.org/officeDocument/2006/relationships/hyperlink" Target="https://baike.baidu.com/item/%E5%9C%9F%E5%9C%B0/12005092" TargetMode="External"/><Relationship Id="rId10" Type="http://schemas.openxmlformats.org/officeDocument/2006/relationships/hyperlink" Target="https://baike.baidu.com/item/%E5%85%AC%E7%A7%AF%E9%87%91" TargetMode="External"/><Relationship Id="rId4" Type="http://schemas.openxmlformats.org/officeDocument/2006/relationships/hyperlink" Target="https://baike.baidu.com/item/%E4%BA%92%E5%8A%A9%E7%BB%84" TargetMode="External"/><Relationship Id="rId9" Type="http://schemas.openxmlformats.org/officeDocument/2006/relationships/hyperlink" Target="https://baike.baidu.com/item/%E5%86%9C%E4%B8%9A%E7%A8%8E" TargetMode="External"/><Relationship Id="rId14" Type="http://schemas.openxmlformats.org/officeDocument/2006/relationships/hyperlink" Target="https://baike.baidu.com/item/%E5%8A%B3%E5%8A%A8%E5%8A%9B"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aike.baidu.com/item/%E6%89%8B%E5%B7%A5%E4%B8%9A%E7%94%9F%E4%BA%A7%E5%90%88%E4%BD%9C%E7%A4%BE"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baike.baidu.com/item/%E5%85%AC%E7%A7%AF%E9%87%91/1329924" TargetMode="External"/><Relationship Id="rId13" Type="http://schemas.openxmlformats.org/officeDocument/2006/relationships/hyperlink" Target="https://baike.baidu.com/item/%E5%AE%9A%E6%81%AF/6924767" TargetMode="External"/><Relationship Id="rId3" Type="http://schemas.openxmlformats.org/officeDocument/2006/relationships/hyperlink" Target="https://baike.baidu.com/item/%E5%9B%BD%E6%9C%89%E5%8C%96" TargetMode="External"/><Relationship Id="rId7" Type="http://schemas.openxmlformats.org/officeDocument/2006/relationships/hyperlink" Target="https://baike.baidu.com/item/%E5%BD%A2%E8%B1%A1/4436780" TargetMode="External"/><Relationship Id="rId12" Type="http://schemas.openxmlformats.org/officeDocument/2006/relationships/hyperlink" Target="https://baike.baidu.com/item/%E8%82%A1%E6%81%AF%E7%BA%A2%E5%88%A9/5021075"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baike.baidu.com/item/%E8%B5%84%E6%9C%AC%E4%B8%BB%E4%B9%89" TargetMode="External"/><Relationship Id="rId11" Type="http://schemas.openxmlformats.org/officeDocument/2006/relationships/hyperlink" Target="https://baike.baidu.com/item/%E5%85%AC%E7%A7%81%E5%90%88%E8%90%A5/6775045" TargetMode="External"/><Relationship Id="rId5" Type="http://schemas.openxmlformats.org/officeDocument/2006/relationships/hyperlink" Target="https://baike.baidu.com/item/%E5%88%97%E5%AE%81" TargetMode="External"/><Relationship Id="rId10" Type="http://schemas.openxmlformats.org/officeDocument/2006/relationships/hyperlink" Target="https://baike.baidu.com/item/%E5%88%86%E9%85%8D/32792" TargetMode="External"/><Relationship Id="rId4" Type="http://schemas.openxmlformats.org/officeDocument/2006/relationships/hyperlink" Target="https://baike.baidu.com/item/%E6%81%A9%E6%A0%BC%E6%96%AF" TargetMode="External"/><Relationship Id="rId9" Type="http://schemas.openxmlformats.org/officeDocument/2006/relationships/hyperlink" Target="https://baike.baidu.com/item/%E7%BA%A2%E5%88%A9/550599" TargetMode="External"/><Relationship Id="rId14" Type="http://schemas.openxmlformats.org/officeDocument/2006/relationships/hyperlink" Target="https://baike.baidu.com/item/%E4%BB%A3%E6%9B%BF/7398480"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baike.baidu.com/item/%E7%A4%BE%E4%BC%9A%E4%B8%BB%E4%B9%89%E5%88%B6%E5%BA%A6"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baike.baidu.com/item/%E7%A4%BE%E4%BC%9A%E5%8C%96%E5%A4%A7%E7%94%9F%E4%BA%A7"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aike.baidu.com/item/%E7%A4%BE%E4%BC%9A%E4%B8%BB%E4%B9%89/296" TargetMode="External"/><Relationship Id="rId2" Type="http://schemas.openxmlformats.org/officeDocument/2006/relationships/slide" Target="../slides/slide89.xml"/><Relationship Id="rId1" Type="http://schemas.openxmlformats.org/officeDocument/2006/relationships/notesMaster" Target="../notesMasters/notesMaster1.xml"/><Relationship Id="rId5" Type="http://schemas.openxmlformats.org/officeDocument/2006/relationships/hyperlink" Target="https://baike.baidu.com/item/%E5%B8%82%E5%9C%BA/238002" TargetMode="External"/><Relationship Id="rId4" Type="http://schemas.openxmlformats.org/officeDocument/2006/relationships/hyperlink" Target="https://baike.baidu.com/item/%E7%A4%BE%E4%BC%9A%E5%88%B6%E5%BA%A6/3319886"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aike.baidu.com/item/%E5%A4%A7%E4%B8%8D%E5%88%97%E9%A2%A0%E5%8F%8A%E5%8C%97%E7%88%B1%E5%B0%94%E5%85%B0%E8%81%94%E5%90%88%E7%8E%8B%E5%9B%BD" TargetMode="External"/><Relationship Id="rId7" Type="http://schemas.openxmlformats.org/officeDocument/2006/relationships/hyperlink" Target="https://baike.baidu.com/item/%E8%91%A1%E8%90%84%E7%89%99%E5%85%B1%E5%92%8C%E5%9B%BD"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baike.baidu.com/item/%E8%91%A1%E8%90%84%E7%89%99" TargetMode="External"/><Relationship Id="rId5" Type="http://schemas.openxmlformats.org/officeDocument/2006/relationships/hyperlink" Target="https://baike.baidu.com/item/%E6%BE%B3%E9%97%A8%E5%9B%9E%E5%BD%92" TargetMode="External"/><Relationship Id="rId4" Type="http://schemas.openxmlformats.org/officeDocument/2006/relationships/hyperlink" Target="https://baike.baidu.com/item/%E6%BE%B3%E9%97%A8/24335"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baike.baidu.com/item/%E7%AC%AC%E4%BA%8C%E6%AC%A1%E9%B8%A6%E7%89%87%E6%88%98%E4%BA%89" TargetMode="External"/><Relationship Id="rId13" Type="http://schemas.openxmlformats.org/officeDocument/2006/relationships/hyperlink" Target="https://baike.baidu.com/item/%E7%95%8C%E9%99%90%E8%A1%97" TargetMode="External"/><Relationship Id="rId18" Type="http://schemas.openxmlformats.org/officeDocument/2006/relationships/hyperlink" Target="https://baike.baidu.com/item/1582%E5%B9%B4" TargetMode="External"/><Relationship Id="rId26" Type="http://schemas.openxmlformats.org/officeDocument/2006/relationships/hyperlink" Target="https://baike.baidu.com/item/%E8%B7%AF%E7%8E%AF%E5%B2%9B" TargetMode="External"/><Relationship Id="rId3" Type="http://schemas.openxmlformats.org/officeDocument/2006/relationships/hyperlink" Target="https://baike.baidu.com/item/%E7%AC%AC%E4%B8%80%E6%AC%A1%E9%B8%A6%E7%89%87%E6%88%98%E4%BA%89" TargetMode="External"/><Relationship Id="rId21" Type="http://schemas.openxmlformats.org/officeDocument/2006/relationships/hyperlink" Target="https://baike.baidu.com/item/1840%E5%B9%B4" TargetMode="External"/><Relationship Id="rId7" Type="http://schemas.openxmlformats.org/officeDocument/2006/relationships/hyperlink" Target="https://baike.baidu.com/item/%E9%B8%AD%E8%84%B7%E6%B4%B2" TargetMode="External"/><Relationship Id="rId12" Type="http://schemas.openxmlformats.org/officeDocument/2006/relationships/hyperlink" Target="https://baike.baidu.com/item/%E6%B7%B1%E5%9C%B3%E6%B2%B3/25344" TargetMode="External"/><Relationship Id="rId17" Type="http://schemas.openxmlformats.org/officeDocument/2006/relationships/hyperlink" Target="https://baike.baidu.com/item/%E5%98%89%E9%9D%96/5520882" TargetMode="External"/><Relationship Id="rId25" Type="http://schemas.openxmlformats.org/officeDocument/2006/relationships/hyperlink" Target="https://baike.baidu.com/item/%E6%B0%B9%E4%BB%94%E5%B2%9B" TargetMode="External"/><Relationship Id="rId2" Type="http://schemas.openxmlformats.org/officeDocument/2006/relationships/slide" Target="../slides/slide91.xml"/><Relationship Id="rId16" Type="http://schemas.openxmlformats.org/officeDocument/2006/relationships/hyperlink" Target="https://baike.baidu.com/item/1553%E5%B9%B4" TargetMode="External"/><Relationship Id="rId20" Type="http://schemas.openxmlformats.org/officeDocument/2006/relationships/hyperlink" Target="https://baike.baidu.com/item/%E9%A6%99%E5%B1%B1%E5%8E%BF" TargetMode="External"/><Relationship Id="rId29" Type="http://schemas.openxmlformats.org/officeDocument/2006/relationships/hyperlink" Target="https://baike.baidu.com/item/1887%E5%B9%B4" TargetMode="External"/><Relationship Id="rId1" Type="http://schemas.openxmlformats.org/officeDocument/2006/relationships/notesMaster" Target="../notesMasters/notesMaster1.xml"/><Relationship Id="rId6" Type="http://schemas.openxmlformats.org/officeDocument/2006/relationships/hyperlink" Target="https://baike.baidu.com/item/%E9%A6%99%E6%B8%AF%E5%B2%9B" TargetMode="External"/><Relationship Id="rId11" Type="http://schemas.openxmlformats.org/officeDocument/2006/relationships/hyperlink" Target="https://baike.baidu.com/item/%E5%B1%95%E6%8B%93%E9%A6%99%E6%B8%AF%E7%95%8C%E5%9D%80%E4%B8%93%E6%9D%A1" TargetMode="External"/><Relationship Id="rId24" Type="http://schemas.openxmlformats.org/officeDocument/2006/relationships/hyperlink" Target="https://baike.baidu.com/item/%E6%BE%B3%E9%97%A8%E5%8D%8A%E5%B2%9B" TargetMode="External"/><Relationship Id="rId5" Type="http://schemas.openxmlformats.org/officeDocument/2006/relationships/hyperlink" Target="https://baike.baidu.com/item/%E5%8D%97%E4%BA%AC%E6%9D%A1%E7%BA%A6" TargetMode="External"/><Relationship Id="rId15" Type="http://schemas.openxmlformats.org/officeDocument/2006/relationships/hyperlink" Target="https://baike.baidu.com/item/%E8%91%A1%E8%90%84%E7%89%99" TargetMode="External"/><Relationship Id="rId23" Type="http://schemas.openxmlformats.org/officeDocument/2006/relationships/hyperlink" Target="https://baike.baidu.com/item/1849%E5%B9%B4" TargetMode="External"/><Relationship Id="rId28" Type="http://schemas.openxmlformats.org/officeDocument/2006/relationships/hyperlink" Target="https://baike.baidu.com/item/%E5%90%8C%E6%B2%BB/398464" TargetMode="External"/><Relationship Id="rId10" Type="http://schemas.openxmlformats.org/officeDocument/2006/relationships/hyperlink" Target="https://baike.baidu.com/item/%E4%B9%9D%E9%BE%99%E5%8D%8A%E5%B2%9B" TargetMode="External"/><Relationship Id="rId19" Type="http://schemas.openxmlformats.org/officeDocument/2006/relationships/hyperlink" Target="https://baike.baidu.com/item/%E4%B8%87%E5%8E%86" TargetMode="External"/><Relationship Id="rId31" Type="http://schemas.openxmlformats.org/officeDocument/2006/relationships/hyperlink" Target="https://baike.baidu.com/item/%E4%B8%AD%E8%91%A1%E5%8F%8B%E5%A5%BD%E9%80%9A%E5%95%86%E6%9D%A1%E7%BA%A6" TargetMode="External"/><Relationship Id="rId4" Type="http://schemas.openxmlformats.org/officeDocument/2006/relationships/hyperlink" Target="https://baike.baidu.com/item/%E6%B8%85%E6%94%BF%E5%BA%9C" TargetMode="External"/><Relationship Id="rId9" Type="http://schemas.openxmlformats.org/officeDocument/2006/relationships/hyperlink" Target="https://baike.baidu.com/item/%E5%8C%97%E4%BA%AC%E6%9D%A1%E7%BA%A6" TargetMode="External"/><Relationship Id="rId14" Type="http://schemas.openxmlformats.org/officeDocument/2006/relationships/hyperlink" Target="https://baike.baidu.com/item/%E6%96%B0%E7%95%8C/4878" TargetMode="External"/><Relationship Id="rId22" Type="http://schemas.openxmlformats.org/officeDocument/2006/relationships/hyperlink" Target="https://baike.baidu.com/item/%E9%B8%A6%E7%89%87%E6%88%98%E4%BA%89/29632" TargetMode="External"/><Relationship Id="rId27" Type="http://schemas.openxmlformats.org/officeDocument/2006/relationships/hyperlink" Target="https://baike.baidu.com/item/1874%E5%B9%B4" TargetMode="External"/><Relationship Id="rId30" Type="http://schemas.openxmlformats.org/officeDocument/2006/relationships/hyperlink" Target="https://baike.baidu.com/item/%E8%91%A1%E8%90%84%E7%89%99%E7%8E%8B%E5%9B%BD"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88602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手工业是指使用简单工具，依靠手工劳动，从事小规模生产的工业。它最初与农业融为一体，属于农民副业性质的家庭手工业。农民把自己生产的农副产品作为原料进行加工，或者制造某些劳动工具和日用器皿。其产品除满足自己的需要外，多余的予以出卖。随着第二次社会大分工，手工业从农业中分离出来，形成了独立的个体手工业。个体手工业的特点是以一家一户为单位，使用私有的生产资料分散经营，一般不雇用工人或只雇用做辅助性工作的助手和学徒，并以本人的手工劳动为生活的主要来源。</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31</a:t>
            </a:fld>
            <a:endParaRPr lang="zh-CN" altLang="en-US"/>
          </a:p>
        </p:txBody>
      </p:sp>
    </p:spTree>
    <p:extLst>
      <p:ext uri="{BB962C8B-B14F-4D97-AF65-F5344CB8AC3E}">
        <p14:creationId xmlns:p14="http://schemas.microsoft.com/office/powerpoint/2010/main" val="2226899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资本主义（</a:t>
            </a:r>
            <a:r>
              <a:rPr lang="en" altLang="zh-CN" sz="1200" b="0" i="0" u="none" strike="noStrike" kern="1200" dirty="0">
                <a:solidFill>
                  <a:schemeClr val="tx1"/>
                </a:solidFill>
                <a:effectLst/>
                <a:latin typeface="+mn-lt"/>
                <a:ea typeface="+mn-ea"/>
                <a:cs typeface="+mn-cs"/>
              </a:rPr>
              <a:t>Capitalism</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是</a:t>
            </a:r>
            <a:r>
              <a:rPr lang="zh-CN" altLang="en-US" sz="1200" b="0" i="0" u="none" strike="noStrike" kern="1200" dirty="0">
                <a:solidFill>
                  <a:schemeClr val="tx1"/>
                </a:solidFill>
                <a:effectLst/>
                <a:latin typeface="+mn-lt"/>
                <a:ea typeface="+mn-ea"/>
                <a:cs typeface="+mn-cs"/>
                <a:hlinkClick r:id="rId3"/>
              </a:rPr>
              <a:t>资本</a:t>
            </a:r>
            <a:r>
              <a:rPr lang="zh-CN" altLang="en-US" sz="1200" b="0" i="0" u="none" strike="noStrike" kern="1200" dirty="0">
                <a:solidFill>
                  <a:schemeClr val="tx1"/>
                </a:solidFill>
                <a:effectLst/>
                <a:latin typeface="+mn-lt"/>
                <a:ea typeface="+mn-ea"/>
                <a:cs typeface="+mn-cs"/>
              </a:rPr>
              <a:t>属于</a:t>
            </a:r>
            <a:r>
              <a:rPr lang="zh-CN" altLang="en-US" sz="1200" b="0" i="0" u="none" strike="noStrike" kern="1200" dirty="0">
                <a:solidFill>
                  <a:schemeClr val="tx1"/>
                </a:solidFill>
                <a:effectLst/>
                <a:latin typeface="+mn-lt"/>
                <a:ea typeface="+mn-ea"/>
                <a:cs typeface="+mn-cs"/>
                <a:hlinkClick r:id="rId4"/>
              </a:rPr>
              <a:t>个人</a:t>
            </a:r>
            <a:r>
              <a:rPr lang="zh-CN" altLang="en-US" sz="1200" b="0" i="0" u="none" strike="noStrike" kern="1200" dirty="0">
                <a:solidFill>
                  <a:schemeClr val="tx1"/>
                </a:solidFill>
                <a:effectLst/>
                <a:latin typeface="+mn-lt"/>
                <a:ea typeface="+mn-ea"/>
                <a:cs typeface="+mn-cs"/>
              </a:rPr>
              <a:t>所拥有的经济制度，以私有制为基础。</a:t>
            </a:r>
            <a:r>
              <a:rPr lang="zh-CN" altLang="en-US" sz="1200" b="0" i="0" u="none" strike="noStrike" kern="1200" dirty="0">
                <a:solidFill>
                  <a:schemeClr val="tx1"/>
                </a:solidFill>
                <a:effectLst/>
                <a:latin typeface="+mn-lt"/>
                <a:ea typeface="+mn-ea"/>
                <a:cs typeface="+mn-cs"/>
                <a:hlinkClick r:id="rId5"/>
              </a:rPr>
              <a:t>私有制</a:t>
            </a:r>
            <a:r>
              <a:rPr lang="zh-CN" altLang="en-US" sz="1200" b="0" i="0" u="none" strike="noStrike" kern="1200" dirty="0">
                <a:solidFill>
                  <a:schemeClr val="tx1"/>
                </a:solidFill>
                <a:effectLst/>
                <a:latin typeface="+mn-lt"/>
                <a:ea typeface="+mn-ea"/>
                <a:cs typeface="+mn-cs"/>
              </a:rPr>
              <a:t>是资本主义最主要的</a:t>
            </a:r>
            <a:r>
              <a:rPr lang="zh-CN" altLang="en-US" sz="1200" b="0" i="0" u="none" strike="noStrike" kern="1200" dirty="0">
                <a:solidFill>
                  <a:schemeClr val="tx1"/>
                </a:solidFill>
                <a:effectLst/>
                <a:latin typeface="+mn-lt"/>
                <a:ea typeface="+mn-ea"/>
                <a:cs typeface="+mn-cs"/>
                <a:hlinkClick r:id="rId6"/>
              </a:rPr>
              <a:t>内容</a:t>
            </a:r>
            <a:r>
              <a:rPr lang="zh-CN" altLang="en-US" sz="1200" b="0" i="0" u="none" strike="noStrike" kern="1200" dirty="0">
                <a:solidFill>
                  <a:schemeClr val="tx1"/>
                </a:solidFill>
                <a:effectLst/>
                <a:latin typeface="+mn-lt"/>
                <a:ea typeface="+mn-ea"/>
                <a:cs typeface="+mn-cs"/>
              </a:rPr>
              <a:t>，没有私有制就不能称为资本主义。</a:t>
            </a:r>
          </a:p>
          <a:p>
            <a:r>
              <a:rPr lang="zh-CN" altLang="en-US" sz="1200" b="0" i="0" u="none" strike="noStrike" kern="1200" dirty="0">
                <a:solidFill>
                  <a:schemeClr val="tx1"/>
                </a:solidFill>
                <a:effectLst/>
                <a:latin typeface="+mn-lt"/>
                <a:ea typeface="+mn-ea"/>
                <a:cs typeface="+mn-cs"/>
              </a:rPr>
              <a:t>资本主义由封建社会发展过来。封建社会是地主将土地租给农民播种，租期内土地由农民掌控，但要定时向地主交</a:t>
            </a:r>
            <a:r>
              <a:rPr lang="zh-CN" altLang="en-US" sz="1200" b="0" i="0" u="none" strike="noStrike" kern="1200" dirty="0">
                <a:solidFill>
                  <a:schemeClr val="tx1"/>
                </a:solidFill>
                <a:effectLst/>
                <a:latin typeface="+mn-lt"/>
                <a:ea typeface="+mn-ea"/>
                <a:cs typeface="+mn-cs"/>
                <a:hlinkClick r:id="rId7"/>
              </a:rPr>
              <a:t>地租</a:t>
            </a:r>
            <a:r>
              <a:rPr lang="zh-CN" altLang="en-US" sz="1200" b="0" i="0" u="none" strike="noStrike" kern="1200" dirty="0">
                <a:solidFill>
                  <a:schemeClr val="tx1"/>
                </a:solidFill>
                <a:effectLst/>
                <a:latin typeface="+mn-lt"/>
                <a:ea typeface="+mn-ea"/>
                <a:cs typeface="+mn-cs"/>
              </a:rPr>
              <a:t>和其它税。资本主义改为</a:t>
            </a:r>
            <a:r>
              <a:rPr lang="zh-CN" altLang="en-US" sz="1200" b="0" i="0" u="none" strike="noStrike" kern="1200" dirty="0">
                <a:solidFill>
                  <a:schemeClr val="tx1"/>
                </a:solidFill>
                <a:effectLst/>
                <a:latin typeface="+mn-lt"/>
                <a:ea typeface="+mn-ea"/>
                <a:cs typeface="+mn-cs"/>
                <a:hlinkClick r:id="rId8"/>
              </a:rPr>
              <a:t>农业工人</a:t>
            </a:r>
            <a:r>
              <a:rPr lang="zh-CN" altLang="en-US" sz="1200" b="0" i="0" u="none" strike="noStrike" kern="1200" dirty="0">
                <a:solidFill>
                  <a:schemeClr val="tx1"/>
                </a:solidFill>
                <a:effectLst/>
                <a:latin typeface="+mn-lt"/>
                <a:ea typeface="+mn-ea"/>
                <a:cs typeface="+mn-cs"/>
              </a:rPr>
              <a:t>到</a:t>
            </a:r>
            <a:r>
              <a:rPr lang="zh-CN" altLang="en-US" sz="1200" b="0" i="0" u="none" strike="noStrike" kern="1200" dirty="0">
                <a:solidFill>
                  <a:schemeClr val="tx1"/>
                </a:solidFill>
                <a:effectLst/>
                <a:latin typeface="+mn-lt"/>
                <a:ea typeface="+mn-ea"/>
                <a:cs typeface="+mn-cs"/>
                <a:hlinkClick r:id="rId9"/>
              </a:rPr>
              <a:t>农业资本家</a:t>
            </a:r>
            <a:r>
              <a:rPr lang="zh-CN" altLang="en-US" sz="1200" b="0" i="0" u="none" strike="noStrike" kern="1200" dirty="0">
                <a:solidFill>
                  <a:schemeClr val="tx1"/>
                </a:solidFill>
                <a:effectLst/>
                <a:latin typeface="+mn-lt"/>
                <a:ea typeface="+mn-ea"/>
                <a:cs typeface="+mn-cs"/>
              </a:rPr>
              <a:t>的</a:t>
            </a:r>
            <a:r>
              <a:rPr lang="zh-CN" altLang="en-US" sz="1200" b="0" i="0" u="none" strike="noStrike" kern="1200" dirty="0">
                <a:solidFill>
                  <a:schemeClr val="tx1"/>
                </a:solidFill>
                <a:effectLst/>
                <a:latin typeface="+mn-lt"/>
                <a:ea typeface="+mn-ea"/>
                <a:cs typeface="+mn-cs"/>
                <a:hlinkClick r:id="rId10"/>
              </a:rPr>
              <a:t>农场</a:t>
            </a:r>
            <a:r>
              <a:rPr lang="zh-CN" altLang="en-US" sz="1200" b="0" i="0" u="none" strike="noStrike" kern="1200" dirty="0">
                <a:solidFill>
                  <a:schemeClr val="tx1"/>
                </a:solidFill>
                <a:effectLst/>
                <a:latin typeface="+mn-lt"/>
                <a:ea typeface="+mn-ea"/>
                <a:cs typeface="+mn-cs"/>
              </a:rPr>
              <a:t>干活，之后拿钱离开，不掌控土地。资本主义里资本家与工人之间是</a:t>
            </a:r>
            <a:r>
              <a:rPr lang="zh-CN" altLang="en-US" sz="1200" b="0" i="0" u="none" strike="noStrike" kern="1200" dirty="0">
                <a:solidFill>
                  <a:schemeClr val="tx1"/>
                </a:solidFill>
                <a:effectLst/>
                <a:latin typeface="+mn-lt"/>
                <a:ea typeface="+mn-ea"/>
                <a:cs typeface="+mn-cs"/>
                <a:hlinkClick r:id="rId11"/>
              </a:rPr>
              <a:t>雇佣</a:t>
            </a:r>
            <a:r>
              <a:rPr lang="zh-CN" altLang="en-US" sz="1200" b="0" i="0" u="none" strike="noStrike" kern="1200" dirty="0">
                <a:solidFill>
                  <a:schemeClr val="tx1"/>
                </a:solidFill>
                <a:effectLst/>
                <a:latin typeface="+mn-lt"/>
                <a:ea typeface="+mn-ea"/>
                <a:cs typeface="+mn-cs"/>
              </a:rPr>
              <a:t>关系。资本主义指资本主导社会</a:t>
            </a:r>
            <a:r>
              <a:rPr lang="zh-CN" altLang="en-US" sz="1200" b="0" i="0" u="none" strike="noStrike" kern="1200" dirty="0">
                <a:solidFill>
                  <a:schemeClr val="tx1"/>
                </a:solidFill>
                <a:effectLst/>
                <a:latin typeface="+mn-lt"/>
                <a:ea typeface="+mn-ea"/>
                <a:cs typeface="+mn-cs"/>
                <a:hlinkClick r:id="rId12"/>
              </a:rPr>
              <a:t>经济</a:t>
            </a:r>
            <a:r>
              <a:rPr lang="zh-CN" altLang="en-US" sz="1200" b="0" i="0" u="none" strike="noStrike"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13"/>
              </a:rPr>
              <a:t>政治</a:t>
            </a:r>
            <a:r>
              <a:rPr lang="zh-CN" altLang="en-US" sz="1200" b="0" i="0" u="none" strike="noStrike" kern="1200" dirty="0">
                <a:solidFill>
                  <a:schemeClr val="tx1"/>
                </a:solidFill>
                <a:effectLst/>
                <a:latin typeface="+mn-lt"/>
                <a:ea typeface="+mn-ea"/>
                <a:cs typeface="+mn-cs"/>
              </a:rPr>
              <a:t>的意义，并无准确定义，不同</a:t>
            </a:r>
            <a:r>
              <a:rPr lang="zh-CN" altLang="en-US" sz="1200" b="0" i="0" u="none" strike="noStrike" kern="1200" dirty="0">
                <a:solidFill>
                  <a:schemeClr val="tx1"/>
                </a:solidFill>
                <a:effectLst/>
                <a:latin typeface="+mn-lt"/>
                <a:ea typeface="+mn-ea"/>
                <a:cs typeface="+mn-cs"/>
                <a:hlinkClick r:id="rId14"/>
              </a:rPr>
              <a:t>经济学家</a:t>
            </a:r>
            <a:r>
              <a:rPr lang="zh-CN" altLang="en-US" sz="1200" b="0" i="0" u="none" strike="noStrike" kern="1200" dirty="0">
                <a:solidFill>
                  <a:schemeClr val="tx1"/>
                </a:solidFill>
                <a:effectLst/>
                <a:latin typeface="+mn-lt"/>
                <a:ea typeface="+mn-ea"/>
                <a:cs typeface="+mn-cs"/>
              </a:rPr>
              <a:t>有不同定义。一般而言资本主义是一种经济学或</a:t>
            </a:r>
            <a:r>
              <a:rPr lang="zh-CN" altLang="en-US" sz="1200" b="0" i="0" u="none" strike="noStrike" kern="1200" dirty="0">
                <a:solidFill>
                  <a:schemeClr val="tx1"/>
                </a:solidFill>
                <a:effectLst/>
                <a:latin typeface="+mn-lt"/>
                <a:ea typeface="+mn-ea"/>
                <a:cs typeface="+mn-cs"/>
                <a:hlinkClick r:id="rId15"/>
              </a:rPr>
              <a:t>经济社会学</a:t>
            </a:r>
            <a:r>
              <a:rPr lang="zh-CN" altLang="en-US" sz="1200" b="0" i="0" u="none" strike="noStrike" kern="1200" dirty="0">
                <a:solidFill>
                  <a:schemeClr val="tx1"/>
                </a:solidFill>
                <a:effectLst/>
                <a:latin typeface="+mn-lt"/>
                <a:ea typeface="+mn-ea"/>
                <a:cs typeface="+mn-cs"/>
              </a:rPr>
              <a:t>制度，在这样制度下绝大部分</a:t>
            </a:r>
            <a:r>
              <a:rPr lang="zh-CN" altLang="en-US" sz="1200" b="0" i="0" u="none" strike="noStrike" kern="1200" dirty="0">
                <a:solidFill>
                  <a:schemeClr val="tx1"/>
                </a:solidFill>
                <a:effectLst/>
                <a:latin typeface="+mn-lt"/>
                <a:ea typeface="+mn-ea"/>
                <a:cs typeface="+mn-cs"/>
                <a:hlinkClick r:id="rId16"/>
              </a:rPr>
              <a:t>生产资料</a:t>
            </a:r>
            <a:r>
              <a:rPr lang="zh-CN" altLang="en-US" sz="1200" b="0" i="0" u="none" strike="noStrike" kern="1200" dirty="0">
                <a:solidFill>
                  <a:schemeClr val="tx1"/>
                </a:solidFill>
                <a:effectLst/>
                <a:latin typeface="+mn-lt"/>
                <a:ea typeface="+mn-ea"/>
                <a:cs typeface="+mn-cs"/>
              </a:rPr>
              <a:t>归个人所有，并借助雇佣劳动手段以生产工具创造价值。创造的价值分为五部分：税金、租金、利润、劳动价值和</a:t>
            </a:r>
            <a:r>
              <a:rPr lang="zh-CN" altLang="en-US" sz="1200" b="0" i="0" u="none" strike="noStrike" kern="1200" dirty="0">
                <a:solidFill>
                  <a:schemeClr val="tx1"/>
                </a:solidFill>
                <a:effectLst/>
                <a:latin typeface="+mn-lt"/>
                <a:ea typeface="+mn-ea"/>
                <a:cs typeface="+mn-cs"/>
                <a:hlinkClick r:id="rId17"/>
              </a:rPr>
              <a:t>企业</a:t>
            </a:r>
            <a:r>
              <a:rPr lang="zh-CN" altLang="en-US" sz="1200" b="0" i="0" u="none" strike="noStrike" kern="1200" dirty="0">
                <a:solidFill>
                  <a:schemeClr val="tx1"/>
                </a:solidFill>
                <a:effectLst/>
                <a:latin typeface="+mn-lt"/>
                <a:ea typeface="+mn-ea"/>
                <a:cs typeface="+mn-cs"/>
              </a:rPr>
              <a:t>家才能。资本主义制度里，商品和服务借助</a:t>
            </a:r>
            <a:r>
              <a:rPr lang="zh-CN" altLang="en-US" sz="1200" b="0" i="0" u="none" strike="noStrike" kern="1200" dirty="0">
                <a:solidFill>
                  <a:schemeClr val="tx1"/>
                </a:solidFill>
                <a:effectLst/>
                <a:latin typeface="+mn-lt"/>
                <a:ea typeface="+mn-ea"/>
                <a:cs typeface="+mn-cs"/>
                <a:hlinkClick r:id="rId18"/>
              </a:rPr>
              <a:t>货币</a:t>
            </a:r>
            <a:r>
              <a:rPr lang="zh-CN" altLang="en-US" sz="1200" b="0" i="0" u="none" strike="noStrike" kern="1200" dirty="0">
                <a:solidFill>
                  <a:schemeClr val="tx1"/>
                </a:solidFill>
                <a:effectLst/>
                <a:latin typeface="+mn-lt"/>
                <a:ea typeface="+mn-ea"/>
                <a:cs typeface="+mn-cs"/>
              </a:rPr>
              <a:t>在</a:t>
            </a:r>
            <a:r>
              <a:rPr lang="zh-CN" altLang="en-US" sz="1200" b="0" i="0" u="none" strike="noStrike" kern="1200" dirty="0">
                <a:solidFill>
                  <a:schemeClr val="tx1"/>
                </a:solidFill>
                <a:effectLst/>
                <a:latin typeface="+mn-lt"/>
                <a:ea typeface="+mn-ea"/>
                <a:cs typeface="+mn-cs"/>
                <a:hlinkClick r:id="rId19"/>
              </a:rPr>
              <a:t>自由市场</a:t>
            </a:r>
            <a:r>
              <a:rPr lang="zh-CN" altLang="en-US" sz="1200" b="0" i="0" u="none" strike="noStrike" kern="1200" dirty="0">
                <a:solidFill>
                  <a:schemeClr val="tx1"/>
                </a:solidFill>
                <a:effectLst/>
                <a:latin typeface="+mn-lt"/>
                <a:ea typeface="+mn-ea"/>
                <a:cs typeface="+mn-cs"/>
              </a:rPr>
              <a:t>里流通。投资的</a:t>
            </a:r>
            <a:r>
              <a:rPr lang="zh-CN" altLang="en-US" sz="1200" b="0" i="0" u="none" strike="noStrike" kern="1200" dirty="0">
                <a:solidFill>
                  <a:schemeClr val="tx1"/>
                </a:solidFill>
                <a:effectLst/>
                <a:latin typeface="+mn-lt"/>
                <a:ea typeface="+mn-ea"/>
                <a:cs typeface="+mn-cs"/>
                <a:hlinkClick r:id="rId20"/>
              </a:rPr>
              <a:t>决定</a:t>
            </a:r>
            <a:r>
              <a:rPr lang="zh-CN" altLang="en-US" sz="1200" b="0" i="0" u="none" strike="noStrike" kern="1200" dirty="0">
                <a:solidFill>
                  <a:schemeClr val="tx1"/>
                </a:solidFill>
                <a:effectLst/>
                <a:latin typeface="+mn-lt"/>
                <a:ea typeface="+mn-ea"/>
                <a:cs typeface="+mn-cs"/>
              </a:rPr>
              <a:t>由个人进行，生产和销售主要由公司和工商业控制并互相竞争，按照理性来假设在社会规则中获取利润最大化。</a:t>
            </a:r>
          </a:p>
          <a:p>
            <a:br>
              <a:rPr lang="zh-CN" altLang="en-US" dirty="0"/>
            </a:b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32</a:t>
            </a:fld>
            <a:endParaRPr lang="zh-CN" altLang="en-US"/>
          </a:p>
        </p:txBody>
      </p:sp>
    </p:spTree>
    <p:extLst>
      <p:ext uri="{BB962C8B-B14F-4D97-AF65-F5344CB8AC3E}">
        <p14:creationId xmlns:p14="http://schemas.microsoft.com/office/powerpoint/2010/main" val="2840793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社会主义工业化</a:t>
            </a:r>
          </a:p>
        </p:txBody>
      </p:sp>
      <p:sp>
        <p:nvSpPr>
          <p:cNvPr id="4" name="灯片编号占位符 3"/>
          <p:cNvSpPr>
            <a:spLocks noGrp="1"/>
          </p:cNvSpPr>
          <p:nvPr>
            <p:ph type="sldNum" sz="quarter" idx="10"/>
          </p:nvPr>
        </p:nvSpPr>
        <p:spPr/>
        <p:txBody>
          <a:bodyPr/>
          <a:lstStyle/>
          <a:p>
            <a:fld id="{F9E1B693-632D-4080-9CF6-EA28B66DC801}" type="slidenum">
              <a:rPr lang="zh-CN" altLang="en-US" smtClean="0"/>
              <a:t>42</a:t>
            </a:fld>
            <a:endParaRPr lang="zh-CN" altLang="en-US"/>
          </a:p>
        </p:txBody>
      </p:sp>
    </p:spTree>
    <p:extLst>
      <p:ext uri="{BB962C8B-B14F-4D97-AF65-F5344CB8AC3E}">
        <p14:creationId xmlns:p14="http://schemas.microsoft.com/office/powerpoint/2010/main" val="3952506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52</a:t>
            </a:fld>
            <a:endParaRPr lang="zh-CN" altLang="en-US"/>
          </a:p>
        </p:txBody>
      </p:sp>
    </p:spTree>
    <p:extLst>
      <p:ext uri="{BB962C8B-B14F-4D97-AF65-F5344CB8AC3E}">
        <p14:creationId xmlns:p14="http://schemas.microsoft.com/office/powerpoint/2010/main" val="1570860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、农业生产互助组亦称“农业劳动互助组”，简称“互助组”。</a:t>
            </a:r>
            <a:r>
              <a:rPr lang="en-US" altLang="zh-CN" sz="1200" b="0" i="0" u="none" strike="noStrike" kern="1200" dirty="0">
                <a:solidFill>
                  <a:schemeClr val="tx1"/>
                </a:solidFill>
                <a:effectLst/>
                <a:latin typeface="+mn-lt"/>
                <a:ea typeface="+mn-ea"/>
                <a:cs typeface="+mn-cs"/>
              </a:rPr>
              <a:t>50</a:t>
            </a:r>
            <a:r>
              <a:rPr lang="zh-CN" altLang="en-US" sz="1200" b="0" i="0" u="none" strike="noStrike" kern="1200" dirty="0">
                <a:solidFill>
                  <a:schemeClr val="tx1"/>
                </a:solidFill>
                <a:effectLst/>
                <a:latin typeface="+mn-lt"/>
                <a:ea typeface="+mn-ea"/>
                <a:cs typeface="+mn-cs"/>
              </a:rPr>
              <a:t>年代初期，我国农民为了解决农业生产中各自的劳动力、畜力、农具不足的困难，在自愿互利基础上建立的劳动互助组织。有两种形式： 一种是临时互助组，一般由几户农民在农忙季节临时组织起来，进行换工互助，农忙过后，即行解散，是互助组的初级形式。二是常年互助组，规模一般较临时互助组大，组员比较稳定，除全年在主要农事活动上进行劳动互助外，还进行其他农副业的互助结合，并且在组员之间有初步的劳动分工，有的还积累了小量的公共财产，是互助组的高级形式。</a:t>
            </a:r>
            <a:endParaRPr lang="en-US" altLang="zh-CN" sz="1200" b="0" i="0" u="none" strike="noStrike" kern="1200" dirty="0">
              <a:solidFill>
                <a:schemeClr val="tx1"/>
              </a:solidFill>
              <a:effectLst/>
              <a:latin typeface="+mn-lt"/>
              <a:ea typeface="+mn-ea"/>
              <a:cs typeface="+mn-cs"/>
            </a:endParaRPr>
          </a:p>
          <a:p>
            <a:r>
              <a:rPr kumimoji="1" lang="en-US" altLang="zh-CN" sz="1200" b="0" i="0" u="none" strike="noStrike" kern="1200" dirty="0">
                <a:solidFill>
                  <a:schemeClr val="tx1"/>
                </a:solidFill>
                <a:effectLst/>
                <a:latin typeface="+mn-lt"/>
                <a:ea typeface="+mn-ea"/>
                <a:cs typeface="+mn-cs"/>
              </a:rPr>
              <a:t>2</a:t>
            </a:r>
            <a:r>
              <a:rPr kumimoji="1"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初级</a:t>
            </a:r>
            <a:r>
              <a:rPr lang="zh-CN" altLang="en-US" sz="1200" b="0" i="0" u="none" strike="noStrike" kern="1200" dirty="0">
                <a:solidFill>
                  <a:schemeClr val="tx1"/>
                </a:solidFill>
                <a:effectLst/>
                <a:latin typeface="+mn-lt"/>
                <a:ea typeface="+mn-ea"/>
                <a:cs typeface="+mn-cs"/>
                <a:hlinkClick r:id="rId3"/>
              </a:rPr>
              <a:t>农业</a:t>
            </a:r>
            <a:r>
              <a:rPr lang="zh-CN" altLang="en-US" sz="1200" b="0" i="0" u="none" strike="noStrike" kern="1200" dirty="0">
                <a:solidFill>
                  <a:schemeClr val="tx1"/>
                </a:solidFill>
                <a:effectLst/>
                <a:latin typeface="+mn-lt"/>
                <a:ea typeface="+mn-ea"/>
                <a:cs typeface="+mn-cs"/>
              </a:rPr>
              <a:t>生产合作社是在</a:t>
            </a:r>
            <a:r>
              <a:rPr lang="zh-CN" altLang="en-US" sz="1200" b="0" i="0" u="none" strike="noStrike" kern="1200" dirty="0">
                <a:solidFill>
                  <a:schemeClr val="tx1"/>
                </a:solidFill>
                <a:effectLst/>
                <a:latin typeface="+mn-lt"/>
                <a:ea typeface="+mn-ea"/>
                <a:cs typeface="+mn-cs"/>
                <a:hlinkClick r:id="rId4"/>
              </a:rPr>
              <a:t>互助组</a:t>
            </a:r>
            <a:r>
              <a:rPr lang="zh-CN" altLang="en-US" sz="1200" b="0" i="0" u="none" strike="noStrike" kern="1200" dirty="0">
                <a:solidFill>
                  <a:schemeClr val="tx1"/>
                </a:solidFill>
                <a:effectLst/>
                <a:latin typeface="+mn-lt"/>
                <a:ea typeface="+mn-ea"/>
                <a:cs typeface="+mn-cs"/>
              </a:rPr>
              <a:t>的基础上，以个体</a:t>
            </a:r>
            <a:r>
              <a:rPr lang="zh-CN" altLang="en-US" sz="1200" b="0" i="0" u="none" strike="noStrike" kern="1200" dirty="0">
                <a:solidFill>
                  <a:schemeClr val="tx1"/>
                </a:solidFill>
                <a:effectLst/>
                <a:latin typeface="+mn-lt"/>
                <a:ea typeface="+mn-ea"/>
                <a:cs typeface="+mn-cs"/>
                <a:hlinkClick r:id="rId5"/>
              </a:rPr>
              <a:t>农民</a:t>
            </a:r>
            <a:r>
              <a:rPr lang="zh-CN" altLang="en-US" sz="1200" b="0" i="0" u="none" strike="noStrike" kern="1200" dirty="0">
                <a:solidFill>
                  <a:schemeClr val="tx1"/>
                </a:solidFill>
                <a:effectLst/>
                <a:latin typeface="+mn-lt"/>
                <a:ea typeface="+mn-ea"/>
                <a:cs typeface="+mn-cs"/>
              </a:rPr>
              <a:t>自愿组织起来的半社会主义性质的集体经济组织。它的特点是</a:t>
            </a:r>
            <a:r>
              <a:rPr lang="zh-CN" altLang="en-US" sz="1200" b="0" i="0" u="none" strike="noStrike" kern="1200" dirty="0">
                <a:solidFill>
                  <a:schemeClr val="tx1"/>
                </a:solidFill>
                <a:effectLst/>
                <a:latin typeface="+mn-lt"/>
                <a:ea typeface="+mn-ea"/>
                <a:cs typeface="+mn-cs"/>
                <a:hlinkClick r:id="rId6"/>
              </a:rPr>
              <a:t>土地入股</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7"/>
              </a:rPr>
              <a:t>耕畜</a:t>
            </a:r>
            <a:r>
              <a:rPr lang="zh-CN" altLang="en-US" sz="1200" b="0" i="0" u="none" strike="noStrike" kern="1200" dirty="0">
                <a:solidFill>
                  <a:schemeClr val="tx1"/>
                </a:solidFill>
                <a:effectLst/>
                <a:latin typeface="+mn-lt"/>
                <a:ea typeface="+mn-ea"/>
                <a:cs typeface="+mn-cs"/>
              </a:rPr>
              <a:t>、农具作价入社，由社实行统一</a:t>
            </a:r>
            <a:r>
              <a:rPr lang="zh-CN" altLang="en-US" sz="1200" b="0" i="0" u="none" strike="noStrike" kern="1200" dirty="0">
                <a:solidFill>
                  <a:schemeClr val="tx1"/>
                </a:solidFill>
                <a:effectLst/>
                <a:latin typeface="+mn-lt"/>
                <a:ea typeface="+mn-ea"/>
                <a:cs typeface="+mn-cs"/>
                <a:hlinkClick r:id="rId8"/>
              </a:rPr>
              <a:t>经营</a:t>
            </a:r>
            <a:r>
              <a:rPr lang="zh-CN" altLang="en-US" sz="1200" b="0" i="0" u="none" strike="noStrike" kern="1200" dirty="0">
                <a:solidFill>
                  <a:schemeClr val="tx1"/>
                </a:solidFill>
                <a:effectLst/>
                <a:latin typeface="+mn-lt"/>
                <a:ea typeface="+mn-ea"/>
                <a:cs typeface="+mn-cs"/>
              </a:rPr>
              <a:t>；社员参加集体劳动，劳动产品在扣除</a:t>
            </a:r>
            <a:r>
              <a:rPr lang="zh-CN" altLang="en-US" sz="1200" b="0" i="0" u="none" strike="noStrike" kern="1200" dirty="0">
                <a:solidFill>
                  <a:schemeClr val="tx1"/>
                </a:solidFill>
                <a:effectLst/>
                <a:latin typeface="+mn-lt"/>
                <a:ea typeface="+mn-ea"/>
                <a:cs typeface="+mn-cs"/>
                <a:hlinkClick r:id="rId9"/>
              </a:rPr>
              <a:t>农业税</a:t>
            </a:r>
            <a:r>
              <a:rPr lang="zh-CN" altLang="en-US" sz="1200" b="0" i="0" u="none" strike="noStrike" kern="1200" dirty="0">
                <a:solidFill>
                  <a:schemeClr val="tx1"/>
                </a:solidFill>
                <a:effectLst/>
                <a:latin typeface="+mn-lt"/>
                <a:ea typeface="+mn-ea"/>
                <a:cs typeface="+mn-cs"/>
              </a:rPr>
              <a:t>、生产费、</a:t>
            </a:r>
            <a:r>
              <a:rPr lang="zh-CN" altLang="en-US" sz="1200" b="0" i="0" u="none" strike="noStrike" kern="1200" dirty="0">
                <a:solidFill>
                  <a:schemeClr val="tx1"/>
                </a:solidFill>
                <a:effectLst/>
                <a:latin typeface="+mn-lt"/>
                <a:ea typeface="+mn-ea"/>
                <a:cs typeface="+mn-cs"/>
                <a:hlinkClick r:id="rId10"/>
              </a:rPr>
              <a:t>公积金</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1"/>
              </a:rPr>
              <a:t>公益金</a:t>
            </a:r>
            <a:r>
              <a:rPr lang="zh-CN" altLang="en-US" sz="1200" b="0" i="0" u="none" strike="noStrike" kern="1200" dirty="0">
                <a:solidFill>
                  <a:schemeClr val="tx1"/>
                </a:solidFill>
                <a:effectLst/>
                <a:latin typeface="+mn-lt"/>
                <a:ea typeface="+mn-ea"/>
                <a:cs typeface="+mn-cs"/>
              </a:rPr>
              <a:t>和管理费用之后，按照社员的劳动数量和质量及入社的土地等生产资料的多少进行分配。</a:t>
            </a:r>
            <a:endParaRPr lang="en-US" altLang="zh-CN" sz="1200" b="0" i="0" u="none" strike="noStrike" kern="1200" dirty="0">
              <a:solidFill>
                <a:schemeClr val="tx1"/>
              </a:solidFill>
              <a:effectLst/>
              <a:latin typeface="+mn-lt"/>
              <a:ea typeface="+mn-ea"/>
              <a:cs typeface="+mn-cs"/>
            </a:endParaRPr>
          </a:p>
          <a:p>
            <a:r>
              <a:rPr kumimoji="1" lang="en-US" altLang="zh-CN" sz="1200" b="0" i="0" u="none" strike="noStrike" kern="1200" dirty="0">
                <a:solidFill>
                  <a:schemeClr val="tx1"/>
                </a:solidFill>
                <a:effectLst/>
                <a:latin typeface="+mn-lt"/>
                <a:ea typeface="+mn-ea"/>
                <a:cs typeface="+mn-cs"/>
              </a:rPr>
              <a:t>3</a:t>
            </a:r>
            <a:r>
              <a:rPr kumimoji="1"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2"/>
              </a:rPr>
              <a:t>高级农业生产合作社</a:t>
            </a:r>
            <a:r>
              <a:rPr lang="zh-CN" altLang="en-US" sz="1200" b="0" i="0" u="none" strike="noStrike" kern="1200" dirty="0">
                <a:solidFill>
                  <a:schemeClr val="tx1"/>
                </a:solidFill>
                <a:effectLst/>
                <a:latin typeface="+mn-lt"/>
                <a:ea typeface="+mn-ea"/>
                <a:cs typeface="+mn-cs"/>
              </a:rPr>
              <a:t>，以主要生产资料集体所有制为基础的农民合作的经济组织，简称“高级社”。高级农业生产合作社内部建立适应生产需要的劳动组织，其基本单位是生产队。高级</a:t>
            </a:r>
            <a:r>
              <a:rPr lang="zh-CN" altLang="en-US" sz="1200" b="0" i="0" u="none" strike="noStrike" kern="1200" dirty="0">
                <a:solidFill>
                  <a:schemeClr val="tx1"/>
                </a:solidFill>
                <a:effectLst/>
                <a:latin typeface="+mn-lt"/>
                <a:ea typeface="+mn-ea"/>
                <a:cs typeface="+mn-cs"/>
                <a:hlinkClick r:id="rId3"/>
              </a:rPr>
              <a:t>农业</a:t>
            </a:r>
            <a:r>
              <a:rPr lang="zh-CN" altLang="en-US" sz="1200" b="0" i="0" u="none" strike="noStrike" kern="1200" dirty="0">
                <a:solidFill>
                  <a:schemeClr val="tx1"/>
                </a:solidFill>
                <a:effectLst/>
                <a:latin typeface="+mn-lt"/>
                <a:ea typeface="+mn-ea"/>
                <a:cs typeface="+mn-cs"/>
              </a:rPr>
              <a:t>生产合作社通常是把劳动力，土地，耕畜，农具固定给生产队使用；有的还对生产队实行包工、包产和超产奖励的责任制度。有的还把包投资作为生产责任制的重要内容之一，形成了高级农业生产合作社时期实行的</a:t>
            </a:r>
            <a:r>
              <a:rPr lang="zh-CN" altLang="en-US" sz="1200" b="0" i="0" u="none" strike="noStrike" kern="1200" dirty="0">
                <a:solidFill>
                  <a:schemeClr val="tx1"/>
                </a:solidFill>
                <a:effectLst/>
                <a:latin typeface="+mn-lt"/>
                <a:ea typeface="+mn-ea"/>
                <a:cs typeface="+mn-cs"/>
                <a:hlinkClick r:id="rId13"/>
              </a:rPr>
              <a:t>包工</a:t>
            </a:r>
            <a:r>
              <a:rPr lang="zh-CN" altLang="en-US" sz="1200" b="0" i="0" u="none" strike="noStrike" kern="1200" dirty="0">
                <a:solidFill>
                  <a:schemeClr val="tx1"/>
                </a:solidFill>
                <a:effectLst/>
                <a:latin typeface="+mn-lt"/>
                <a:ea typeface="+mn-ea"/>
                <a:cs typeface="+mn-cs"/>
              </a:rPr>
              <a:t>、包产、包成本和超产奖励制度，再加上</a:t>
            </a:r>
            <a:r>
              <a:rPr lang="zh-CN" altLang="en-US" sz="1200" b="0" i="0" u="none" strike="noStrike" kern="1200" dirty="0">
                <a:solidFill>
                  <a:schemeClr val="tx1"/>
                </a:solidFill>
                <a:effectLst/>
                <a:latin typeface="+mn-lt"/>
                <a:ea typeface="+mn-ea"/>
                <a:cs typeface="+mn-cs"/>
                <a:hlinkClick r:id="rId14"/>
              </a:rPr>
              <a:t>劳动力</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5"/>
              </a:rPr>
              <a:t>土地</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7"/>
              </a:rPr>
              <a:t>耕畜</a:t>
            </a:r>
            <a:r>
              <a:rPr lang="zh-CN" altLang="en-US" sz="1200" b="0" i="0" u="none" strike="noStrike" kern="1200" dirty="0">
                <a:solidFill>
                  <a:schemeClr val="tx1"/>
                </a:solidFill>
                <a:effectLst/>
                <a:latin typeface="+mn-lt"/>
                <a:ea typeface="+mn-ea"/>
                <a:cs typeface="+mn-cs"/>
              </a:rPr>
              <a:t>、农具固定给生产队使用的制度，统称为“三包一奖四固定”制度。</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55</a:t>
            </a:fld>
            <a:endParaRPr lang="zh-CN" altLang="en-US"/>
          </a:p>
        </p:txBody>
      </p:sp>
    </p:spTree>
    <p:extLst>
      <p:ext uri="{BB962C8B-B14F-4D97-AF65-F5344CB8AC3E}">
        <p14:creationId xmlns:p14="http://schemas.microsoft.com/office/powerpoint/2010/main" val="3275952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hlinkClick r:id="rId3"/>
              </a:rPr>
              <a:t>手工业生产合作社</a:t>
            </a:r>
            <a:r>
              <a:rPr lang="zh-CN" altLang="en-US" sz="1200" b="0" i="0" u="none" strike="noStrike" kern="1200" dirty="0">
                <a:solidFill>
                  <a:schemeClr val="tx1"/>
                </a:solidFill>
                <a:effectLst/>
                <a:latin typeface="+mn-lt"/>
                <a:ea typeface="+mn-ea"/>
                <a:cs typeface="+mn-cs"/>
              </a:rPr>
              <a:t>是中国手工业劳动者按照自主自愿的原则组织起来的社会主义性质的集体经济组织。它是手工业合作社的一种高级形式。社员入社坚持“入社自愿，退社自由”的原则。手工业合作社的最高权力机构是社会大会，由社会大会选出社长和理事长，领导组织合作社的生产经营活动。理事长和社长对集体负责。手工业生产合作社属于社会主义集体所有制经济性质。</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56</a:t>
            </a:fld>
            <a:endParaRPr lang="zh-CN" altLang="en-US"/>
          </a:p>
        </p:txBody>
      </p:sp>
    </p:spTree>
    <p:extLst>
      <p:ext uri="{BB962C8B-B14F-4D97-AF65-F5344CB8AC3E}">
        <p14:creationId xmlns:p14="http://schemas.microsoft.com/office/powerpoint/2010/main" val="197737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这是无产阶级夺取政权后，对资产阶级的生产资料通过和平方式并采取有偿办法实行</a:t>
            </a:r>
            <a:r>
              <a:rPr lang="zh-CN" altLang="en-US" sz="1200" b="0" i="0" u="none" strike="noStrike" kern="1200" dirty="0">
                <a:solidFill>
                  <a:schemeClr val="tx1"/>
                </a:solidFill>
                <a:effectLst/>
                <a:latin typeface="+mn-lt"/>
                <a:ea typeface="+mn-ea"/>
                <a:cs typeface="+mn-cs"/>
                <a:hlinkClick r:id="rId3"/>
              </a:rPr>
              <a:t>国有化</a:t>
            </a:r>
            <a:r>
              <a:rPr lang="zh-CN" altLang="en-US" sz="1200" b="0" i="0" u="none" strike="noStrike" kern="1200" dirty="0">
                <a:solidFill>
                  <a:schemeClr val="tx1"/>
                </a:solidFill>
                <a:effectLst/>
                <a:latin typeface="+mn-lt"/>
                <a:ea typeface="+mn-ea"/>
                <a:cs typeface="+mn-cs"/>
              </a:rPr>
              <a:t>，在一定年限内让资本家从企业经营所得中获得一部分利润的政策。马克思、</a:t>
            </a:r>
            <a:r>
              <a:rPr lang="zh-CN" altLang="en-US" sz="1200" b="0" i="0" u="none" strike="noStrike" kern="1200" dirty="0">
                <a:solidFill>
                  <a:schemeClr val="tx1"/>
                </a:solidFill>
                <a:effectLst/>
                <a:latin typeface="+mn-lt"/>
                <a:ea typeface="+mn-ea"/>
                <a:cs typeface="+mn-cs"/>
                <a:hlinkClick r:id="rId4"/>
              </a:rPr>
              <a:t>恩格斯</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5"/>
              </a:rPr>
              <a:t>列宁</a:t>
            </a:r>
            <a:r>
              <a:rPr lang="zh-CN" altLang="en-US" sz="1200" b="0" i="0" u="none" strike="noStrike" kern="1200" dirty="0">
                <a:solidFill>
                  <a:schemeClr val="tx1"/>
                </a:solidFill>
                <a:effectLst/>
                <a:latin typeface="+mn-lt"/>
                <a:ea typeface="+mn-ea"/>
                <a:cs typeface="+mn-cs"/>
              </a:rPr>
              <a:t>都曾提出过在一定条件下对资本家进行赎买的思想。</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“四马分肥”是我国社会主义改造时期对民族</a:t>
            </a:r>
            <a:r>
              <a:rPr lang="zh-CN" altLang="en-US" sz="1200" b="0" i="0" u="none" strike="noStrike" kern="1200" dirty="0">
                <a:solidFill>
                  <a:schemeClr val="tx1"/>
                </a:solidFill>
                <a:effectLst/>
                <a:latin typeface="+mn-lt"/>
                <a:ea typeface="+mn-ea"/>
                <a:cs typeface="+mn-cs"/>
                <a:hlinkClick r:id="rId6"/>
              </a:rPr>
              <a:t>资本主义</a:t>
            </a:r>
            <a:r>
              <a:rPr lang="zh-CN" altLang="en-US" sz="1200" b="0" i="0" u="none" strike="noStrike" kern="1200" dirty="0">
                <a:solidFill>
                  <a:schemeClr val="tx1"/>
                </a:solidFill>
                <a:effectLst/>
                <a:latin typeface="+mn-lt"/>
                <a:ea typeface="+mn-ea"/>
                <a:cs typeface="+mn-cs"/>
              </a:rPr>
              <a:t>工商业利润分配形式的</a:t>
            </a:r>
            <a:r>
              <a:rPr lang="zh-CN" altLang="en-US" sz="1200" b="0" i="0" u="none" strike="noStrike" kern="1200" dirty="0">
                <a:solidFill>
                  <a:schemeClr val="tx1"/>
                </a:solidFill>
                <a:effectLst/>
                <a:latin typeface="+mn-lt"/>
                <a:ea typeface="+mn-ea"/>
                <a:cs typeface="+mn-cs"/>
                <a:hlinkClick r:id="rId7"/>
              </a:rPr>
              <a:t>形象</a:t>
            </a:r>
            <a:r>
              <a:rPr lang="zh-CN" altLang="en-US" sz="1200" b="0" i="0" u="none" strike="noStrike" kern="1200" dirty="0">
                <a:solidFill>
                  <a:schemeClr val="tx1"/>
                </a:solidFill>
                <a:effectLst/>
                <a:latin typeface="+mn-lt"/>
                <a:ea typeface="+mn-ea"/>
                <a:cs typeface="+mn-cs"/>
              </a:rPr>
              <a:t>说法。</a:t>
            </a:r>
            <a:r>
              <a:rPr lang="en-US" altLang="zh-CN" sz="1200" b="0" i="0" u="none" strike="noStrike" kern="1200" dirty="0">
                <a:solidFill>
                  <a:schemeClr val="tx1"/>
                </a:solidFill>
                <a:effectLst/>
                <a:latin typeface="+mn-lt"/>
                <a:ea typeface="+mn-ea"/>
                <a:cs typeface="+mn-cs"/>
              </a:rPr>
              <a:t>1953</a:t>
            </a:r>
            <a:r>
              <a:rPr lang="zh-CN" altLang="en-US" sz="1200" b="0" i="0" u="none" strike="noStrike" kern="1200" dirty="0">
                <a:solidFill>
                  <a:schemeClr val="tx1"/>
                </a:solidFill>
                <a:effectLst/>
                <a:latin typeface="+mn-lt"/>
                <a:ea typeface="+mn-ea"/>
                <a:cs typeface="+mn-cs"/>
              </a:rPr>
              <a:t>年国家规定，私营企业每年结算盈余，其利润分配依照“四马分肥”的方式，即将利润分为国家所得税、企业</a:t>
            </a:r>
            <a:r>
              <a:rPr lang="zh-CN" altLang="en-US" sz="1200" b="0" i="0" u="none" strike="noStrike" kern="1200" dirty="0">
                <a:solidFill>
                  <a:schemeClr val="tx1"/>
                </a:solidFill>
                <a:effectLst/>
                <a:latin typeface="+mn-lt"/>
                <a:ea typeface="+mn-ea"/>
                <a:cs typeface="+mn-cs"/>
                <a:hlinkClick r:id="rId8"/>
              </a:rPr>
              <a:t>公积金</a:t>
            </a:r>
            <a:r>
              <a:rPr lang="zh-CN" altLang="en-US" sz="1200" b="0" i="0" u="none" strike="noStrike" kern="1200" dirty="0">
                <a:solidFill>
                  <a:schemeClr val="tx1"/>
                </a:solidFill>
                <a:effectLst/>
                <a:latin typeface="+mn-lt"/>
                <a:ea typeface="+mn-ea"/>
                <a:cs typeface="+mn-cs"/>
              </a:rPr>
              <a:t>、工人福利费、资方</a:t>
            </a:r>
            <a:r>
              <a:rPr lang="zh-CN" altLang="en-US" sz="1200" b="0" i="0" u="none" strike="noStrike" kern="1200" dirty="0">
                <a:solidFill>
                  <a:schemeClr val="tx1"/>
                </a:solidFill>
                <a:effectLst/>
                <a:latin typeface="+mn-lt"/>
                <a:ea typeface="+mn-ea"/>
                <a:cs typeface="+mn-cs"/>
                <a:hlinkClick r:id="rId9"/>
              </a:rPr>
              <a:t>红利</a:t>
            </a:r>
            <a:r>
              <a:rPr lang="zh-CN" altLang="en-US" sz="1200" b="0" i="0" u="none" strike="noStrike" kern="1200" dirty="0">
                <a:solidFill>
                  <a:schemeClr val="tx1"/>
                </a:solidFill>
                <a:effectLst/>
                <a:latin typeface="+mn-lt"/>
                <a:ea typeface="+mn-ea"/>
                <a:cs typeface="+mn-cs"/>
              </a:rPr>
              <a:t>四个方面进行</a:t>
            </a:r>
            <a:r>
              <a:rPr lang="zh-CN" altLang="en-US" sz="1200" b="0" i="0" u="none" strike="noStrike" kern="1200" dirty="0">
                <a:solidFill>
                  <a:schemeClr val="tx1"/>
                </a:solidFill>
                <a:effectLst/>
                <a:latin typeface="+mn-lt"/>
                <a:ea typeface="+mn-ea"/>
                <a:cs typeface="+mn-cs"/>
                <a:hlinkClick r:id="rId10"/>
              </a:rPr>
              <a:t>分配</a:t>
            </a:r>
            <a:r>
              <a:rPr lang="zh-CN" altLang="en-US" sz="1200" b="0" i="0" u="none" strike="noStrike" kern="1200" dirty="0">
                <a:solidFill>
                  <a:schemeClr val="tx1"/>
                </a:solidFill>
                <a:effectLst/>
                <a:latin typeface="+mn-lt"/>
                <a:ea typeface="+mn-ea"/>
                <a:cs typeface="+mn-cs"/>
              </a:rPr>
              <a:t>，资方红利大体只占了四分之一，企业利润的大部分归国家和工人，基本上是为国计民生服务的。</a:t>
            </a:r>
            <a:r>
              <a:rPr lang="en-US" altLang="zh-CN" sz="1200" b="0" i="0" u="none" strike="noStrike" kern="1200" dirty="0">
                <a:solidFill>
                  <a:schemeClr val="tx1"/>
                </a:solidFill>
                <a:effectLst/>
                <a:latin typeface="+mn-lt"/>
                <a:ea typeface="+mn-ea"/>
                <a:cs typeface="+mn-cs"/>
              </a:rPr>
              <a:t>1956</a:t>
            </a:r>
            <a:r>
              <a:rPr lang="zh-CN" altLang="en-US" sz="1200" b="0" i="0" u="none" strike="noStrike" kern="1200" dirty="0">
                <a:solidFill>
                  <a:schemeClr val="tx1"/>
                </a:solidFill>
                <a:effectLst/>
                <a:latin typeface="+mn-lt"/>
                <a:ea typeface="+mn-ea"/>
                <a:cs typeface="+mn-cs"/>
              </a:rPr>
              <a:t>年实行全行业</a:t>
            </a:r>
            <a:r>
              <a:rPr lang="zh-CN" altLang="en-US" sz="1200" b="0" i="0" u="none" strike="noStrike" kern="1200" dirty="0">
                <a:solidFill>
                  <a:schemeClr val="tx1"/>
                </a:solidFill>
                <a:effectLst/>
                <a:latin typeface="+mn-lt"/>
                <a:ea typeface="+mn-ea"/>
                <a:cs typeface="+mn-cs"/>
                <a:hlinkClick r:id="rId11"/>
              </a:rPr>
              <a:t>公私合营</a:t>
            </a:r>
            <a:r>
              <a:rPr lang="zh-CN" altLang="en-US" sz="1200" b="0" i="0" u="none" strike="noStrike" kern="1200" dirty="0">
                <a:solidFill>
                  <a:schemeClr val="tx1"/>
                </a:solidFill>
                <a:effectLst/>
                <a:latin typeface="+mn-lt"/>
                <a:ea typeface="+mn-ea"/>
                <a:cs typeface="+mn-cs"/>
              </a:rPr>
              <a:t>后，资方的</a:t>
            </a:r>
            <a:r>
              <a:rPr lang="zh-CN" altLang="en-US" sz="1200" b="0" i="0" u="none" strike="noStrike" kern="1200" dirty="0">
                <a:solidFill>
                  <a:schemeClr val="tx1"/>
                </a:solidFill>
                <a:effectLst/>
                <a:latin typeface="+mn-lt"/>
                <a:ea typeface="+mn-ea"/>
                <a:cs typeface="+mn-cs"/>
                <a:hlinkClick r:id="rId12"/>
              </a:rPr>
              <a:t>股息红利</a:t>
            </a:r>
            <a:r>
              <a:rPr lang="zh-CN" altLang="en-US" sz="1200" b="0" i="0" u="none" strike="noStrike" kern="1200" dirty="0">
                <a:solidFill>
                  <a:schemeClr val="tx1"/>
                </a:solidFill>
                <a:effectLst/>
                <a:latin typeface="+mn-lt"/>
                <a:ea typeface="+mn-ea"/>
                <a:cs typeface="+mn-cs"/>
              </a:rPr>
              <a:t>被</a:t>
            </a:r>
            <a:r>
              <a:rPr lang="zh-CN" altLang="en-US" sz="1200" b="0" i="0" u="none" strike="noStrike" kern="1200" dirty="0">
                <a:solidFill>
                  <a:schemeClr val="tx1"/>
                </a:solidFill>
                <a:effectLst/>
                <a:latin typeface="+mn-lt"/>
                <a:ea typeface="+mn-ea"/>
                <a:cs typeface="+mn-cs"/>
                <a:hlinkClick r:id="rId13"/>
              </a:rPr>
              <a:t>定息</a:t>
            </a:r>
            <a:r>
              <a:rPr lang="zh-CN" altLang="en-US" sz="1200" b="0" i="0" u="none" strike="noStrike" kern="1200" dirty="0">
                <a:solidFill>
                  <a:schemeClr val="tx1"/>
                </a:solidFill>
                <a:effectLst/>
                <a:latin typeface="+mn-lt"/>
                <a:ea typeface="+mn-ea"/>
                <a:cs typeface="+mn-cs"/>
              </a:rPr>
              <a:t>，即年息五厘所</a:t>
            </a:r>
            <a:r>
              <a:rPr lang="zh-CN" altLang="en-US" sz="1200" b="0" i="0" u="none" strike="noStrike" kern="1200" dirty="0">
                <a:solidFill>
                  <a:schemeClr val="tx1"/>
                </a:solidFill>
                <a:effectLst/>
                <a:latin typeface="+mn-lt"/>
                <a:ea typeface="+mn-ea"/>
                <a:cs typeface="+mn-cs"/>
                <a:hlinkClick r:id="rId14"/>
              </a:rPr>
              <a:t>代替</a:t>
            </a:r>
            <a:r>
              <a:rPr lang="zh-CN" altLang="en-US"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58</a:t>
            </a:fld>
            <a:endParaRPr lang="zh-CN" altLang="en-US"/>
          </a:p>
        </p:txBody>
      </p:sp>
    </p:spTree>
    <p:extLst>
      <p:ext uri="{BB962C8B-B14F-4D97-AF65-F5344CB8AC3E}">
        <p14:creationId xmlns:p14="http://schemas.microsoft.com/office/powerpoint/2010/main" val="4090655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71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72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计划经济是根据政府计划调节经济活动的经济运行体制。一般是政府按事先制定的计划，提出国民经济和社会发展的总体目标，制定合理的政策和措施，有计划地安排重大经济活动，引导和调节经济运行方向。资源的分配，包括生产什么、生产多少</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都由政府计划决定。</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86</a:t>
            </a:fld>
            <a:endParaRPr lang="zh-CN" altLang="en-US"/>
          </a:p>
        </p:txBody>
      </p:sp>
    </p:spTree>
    <p:extLst>
      <p:ext uri="{BB962C8B-B14F-4D97-AF65-F5344CB8AC3E}">
        <p14:creationId xmlns:p14="http://schemas.microsoft.com/office/powerpoint/2010/main" val="4258592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计划经济是</a:t>
            </a:r>
            <a:r>
              <a:rPr lang="zh-CN" altLang="en-US" sz="1200" b="0" i="0" u="none" strike="noStrike" kern="1200" dirty="0">
                <a:solidFill>
                  <a:schemeClr val="tx1"/>
                </a:solidFill>
                <a:effectLst/>
                <a:latin typeface="+mn-lt"/>
                <a:ea typeface="+mn-ea"/>
                <a:cs typeface="+mn-cs"/>
                <a:hlinkClick r:id="rId3"/>
              </a:rPr>
              <a:t>社会主义制度</a:t>
            </a:r>
            <a:r>
              <a:rPr lang="zh-CN" altLang="en-US" sz="1200" b="0" i="0" u="none" strike="noStrike" kern="1200" dirty="0">
                <a:solidFill>
                  <a:schemeClr val="tx1"/>
                </a:solidFill>
                <a:effectLst/>
                <a:latin typeface="+mn-lt"/>
                <a:ea typeface="+mn-ea"/>
                <a:cs typeface="+mn-cs"/>
              </a:rPr>
              <a:t>的本质特征</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是社会主义经济理论的一个基本原理</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这种观点的逻辑推理是：</a:t>
            </a:r>
            <a:r>
              <a:rPr lang="zh-CN" altLang="en-US" sz="1200" b="0" i="0" u="none" strike="noStrike" kern="1200" dirty="0">
                <a:solidFill>
                  <a:schemeClr val="tx1"/>
                </a:solidFill>
                <a:effectLst/>
                <a:latin typeface="+mn-lt"/>
                <a:ea typeface="+mn-ea"/>
                <a:cs typeface="+mn-cs"/>
                <a:hlinkClick r:id="rId4"/>
              </a:rPr>
              <a:t>社会化大生产</a:t>
            </a:r>
            <a:r>
              <a:rPr lang="zh-CN" altLang="en-US" sz="1200" b="0" i="0" u="none" strike="noStrike" kern="1200" dirty="0">
                <a:solidFill>
                  <a:schemeClr val="tx1"/>
                </a:solidFill>
                <a:effectLst/>
                <a:latin typeface="+mn-lt"/>
                <a:ea typeface="+mn-ea"/>
                <a:cs typeface="+mn-cs"/>
              </a:rPr>
              <a:t>把国民经济各部门连结成为一个有机的整体</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因而客观上要求它们之间保持一定的比例关系。</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87</a:t>
            </a:fld>
            <a:endParaRPr lang="zh-CN" altLang="en-US"/>
          </a:p>
        </p:txBody>
      </p:sp>
    </p:spTree>
    <p:extLst>
      <p:ext uri="{BB962C8B-B14F-4D97-AF65-F5344CB8AC3E}">
        <p14:creationId xmlns:p14="http://schemas.microsoft.com/office/powerpoint/2010/main" val="950712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市场经济是指通过市场配置社会资源的经济形式。简单地说，市场就是商品或劳务交换的场所或接触点。市场可以是有形的，也可以是无形的。在市场上从事各种交易活动的当事人，称为市场主体。市场主体以买者、卖者的身份参与市场经济活动，活动中不仅有买卖双方的关系，还会有买方之间、卖方之间的关系。如果不考虑政府的作用，市场经济体系中有两个部门，一个是公众（消费者），一个是企业（厂商）。两个部门的相互关系，可以说明市场供求的一般原理。</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3"/>
              </a:rPr>
              <a:t>社会主义</a:t>
            </a:r>
            <a:r>
              <a:rPr lang="zh-CN" altLang="en-US" sz="1200" b="0" i="0" u="none" strike="noStrike" kern="1200" dirty="0">
                <a:solidFill>
                  <a:schemeClr val="tx1"/>
                </a:solidFill>
                <a:effectLst/>
                <a:latin typeface="+mn-lt"/>
                <a:ea typeface="+mn-ea"/>
                <a:cs typeface="+mn-cs"/>
              </a:rPr>
              <a:t>市场经济就是同社会主义基本</a:t>
            </a:r>
            <a:r>
              <a:rPr lang="zh-CN" altLang="en-US" sz="1200" b="0" i="0" u="none" strike="noStrike" kern="1200" dirty="0">
                <a:solidFill>
                  <a:schemeClr val="tx1"/>
                </a:solidFill>
                <a:effectLst/>
                <a:latin typeface="+mn-lt"/>
                <a:ea typeface="+mn-ea"/>
                <a:cs typeface="+mn-cs"/>
                <a:hlinkClick r:id="rId4"/>
              </a:rPr>
              <a:t>社会制度</a:t>
            </a:r>
            <a:r>
              <a:rPr lang="zh-CN" altLang="en-US" sz="1200" b="0" i="0" u="none" strike="noStrike" kern="1200" dirty="0">
                <a:solidFill>
                  <a:schemeClr val="tx1"/>
                </a:solidFill>
                <a:effectLst/>
                <a:latin typeface="+mn-lt"/>
                <a:ea typeface="+mn-ea"/>
                <a:cs typeface="+mn-cs"/>
              </a:rPr>
              <a:t>结合在一起的市场经济，体现社会主义的根本性质。是使</a:t>
            </a:r>
            <a:r>
              <a:rPr lang="zh-CN" altLang="en-US" sz="1200" b="0" i="0" u="none" strike="noStrike" kern="1200" dirty="0">
                <a:solidFill>
                  <a:schemeClr val="tx1"/>
                </a:solidFill>
                <a:effectLst/>
                <a:latin typeface="+mn-lt"/>
                <a:ea typeface="+mn-ea"/>
                <a:cs typeface="+mn-cs"/>
                <a:hlinkClick r:id="rId5"/>
              </a:rPr>
              <a:t>市场</a:t>
            </a:r>
            <a:r>
              <a:rPr lang="zh-CN" altLang="en-US" sz="1200" b="0" i="0" u="none" strike="noStrike" kern="1200" dirty="0">
                <a:solidFill>
                  <a:schemeClr val="tx1"/>
                </a:solidFill>
                <a:effectLst/>
                <a:latin typeface="+mn-lt"/>
                <a:ea typeface="+mn-ea"/>
                <a:cs typeface="+mn-cs"/>
              </a:rPr>
              <a:t>在</a:t>
            </a:r>
            <a:r>
              <a:rPr lang="zh-CN" altLang="en-US" sz="1200" b="0" i="0" u="none" strike="noStrike" kern="1200" dirty="0">
                <a:solidFill>
                  <a:schemeClr val="tx1"/>
                </a:solidFill>
                <a:effectLst/>
                <a:latin typeface="+mn-lt"/>
                <a:ea typeface="+mn-ea"/>
                <a:cs typeface="+mn-cs"/>
                <a:hlinkClick r:id="rId3"/>
              </a:rPr>
              <a:t>社会主义</a:t>
            </a:r>
            <a:r>
              <a:rPr lang="zh-CN" altLang="en-US" sz="1200" b="0" i="0" u="none" strike="noStrike" kern="1200" dirty="0">
                <a:solidFill>
                  <a:schemeClr val="tx1"/>
                </a:solidFill>
                <a:effectLst/>
                <a:latin typeface="+mn-lt"/>
                <a:ea typeface="+mn-ea"/>
                <a:cs typeface="+mn-cs"/>
              </a:rPr>
              <a:t>国家宏观调控下对资源配置起基础性作用的经济体制。它使经济活动遵循价值规律的要求，适应供求关系的变化；通过价格杠杆和竞争机制，把资源配置到效益最好的环节中去，并使企业实行优胜劣汰；运用市场对各种经济信号反应灵敏的特点，促进生产和需求的及时协调。</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89</a:t>
            </a:fld>
            <a:endParaRPr lang="zh-CN" altLang="en-US"/>
          </a:p>
        </p:txBody>
      </p:sp>
    </p:spTree>
    <p:extLst>
      <p:ext uri="{BB962C8B-B14F-4D97-AF65-F5344CB8AC3E}">
        <p14:creationId xmlns:p14="http://schemas.microsoft.com/office/powerpoint/2010/main" val="789314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出生日期</a:t>
            </a:r>
            <a:r>
              <a:rPr lang="en-US" altLang="zh-CN" dirty="0"/>
              <a:t>1904</a:t>
            </a:r>
            <a:r>
              <a:rPr lang="zh-CN" altLang="en-US" dirty="0"/>
              <a:t>年</a:t>
            </a:r>
            <a:r>
              <a:rPr lang="en-US" altLang="zh-CN" dirty="0"/>
              <a:t>8</a:t>
            </a:r>
            <a:r>
              <a:rPr lang="zh-CN" altLang="en-US" dirty="0"/>
              <a:t>月</a:t>
            </a:r>
            <a:r>
              <a:rPr lang="en-US" altLang="zh-CN" dirty="0"/>
              <a:t>22</a:t>
            </a:r>
            <a:r>
              <a:rPr lang="zh-CN" altLang="en-US" dirty="0"/>
              <a:t>日逝世日期</a:t>
            </a:r>
            <a:r>
              <a:rPr lang="en-US" altLang="zh-CN" dirty="0"/>
              <a:t>1997</a:t>
            </a:r>
            <a:r>
              <a:rPr lang="zh-CN" altLang="en-US" dirty="0"/>
              <a:t>年</a:t>
            </a:r>
            <a:r>
              <a:rPr lang="en-US" altLang="zh-CN" dirty="0"/>
              <a:t>2</a:t>
            </a:r>
            <a:r>
              <a:rPr lang="zh-CN" altLang="en-US" dirty="0"/>
              <a:t>月</a:t>
            </a:r>
            <a:r>
              <a:rPr lang="en-US" altLang="zh-CN" dirty="0"/>
              <a:t>19</a:t>
            </a:r>
            <a:r>
              <a:rPr lang="zh-CN" altLang="en-US" dirty="0"/>
              <a:t>日</a:t>
            </a:r>
            <a:endParaRPr lang="en-US" altLang="zh-CN" dirty="0"/>
          </a:p>
          <a:p>
            <a:endParaRPr lang="en-US" altLang="zh-CN" sz="1200" b="0" i="0" u="none" strike="noStrike" kern="1200" dirty="0">
              <a:solidFill>
                <a:schemeClr val="tx1"/>
              </a:solidFill>
              <a:effectLst/>
              <a:latin typeface="+mn-lt"/>
              <a:ea typeface="+mn-ea"/>
              <a:cs typeface="+mn-cs"/>
              <a:hlinkClick r:id="rId3"/>
            </a:endParaRPr>
          </a:p>
          <a:p>
            <a:r>
              <a:rPr lang="zh-CN" altLang="en-US" sz="1200" b="0" i="0" u="none" strike="noStrike" kern="1200" dirty="0">
                <a:solidFill>
                  <a:schemeClr val="tx1"/>
                </a:solidFill>
                <a:effectLst/>
                <a:latin typeface="+mn-lt"/>
                <a:ea typeface="+mn-ea"/>
                <a:cs typeface="+mn-cs"/>
                <a:hlinkClick r:id="rId3"/>
              </a:rPr>
              <a:t>大不列颠及北爱尔兰联合王国</a:t>
            </a:r>
            <a:r>
              <a:rPr lang="zh-CN" altLang="en-US" sz="1200" b="0" i="0" u="none" strike="noStrike" kern="1200" dirty="0">
                <a:solidFill>
                  <a:schemeClr val="tx1"/>
                </a:solidFill>
                <a:effectLst/>
                <a:latin typeface="+mn-lt"/>
                <a:ea typeface="+mn-ea"/>
                <a:cs typeface="+mn-cs"/>
              </a:rPr>
              <a:t>。 </a:t>
            </a:r>
            <a:r>
              <a:rPr kumimoji="1" lang="zh-CN" altLang="en-US" dirty="0"/>
              <a:t>英 葡萄牙</a:t>
            </a:r>
            <a:endParaRPr kumimoji="1" lang="en-US" altLang="zh-CN" dirty="0"/>
          </a:p>
          <a:p>
            <a:r>
              <a:rPr lang="zh-CN" altLang="en-US" sz="1200" b="0" i="0" u="none" strike="noStrike" kern="1200" dirty="0">
                <a:solidFill>
                  <a:schemeClr val="tx1"/>
                </a:solidFill>
                <a:effectLst/>
                <a:latin typeface="+mn-lt"/>
                <a:ea typeface="+mn-ea"/>
                <a:cs typeface="+mn-cs"/>
                <a:hlinkClick r:id="rId4"/>
              </a:rPr>
              <a:t>澳门</a:t>
            </a:r>
            <a:r>
              <a:rPr lang="zh-CN" altLang="en-US" sz="1200" b="0" i="0" u="none" strike="noStrike" kern="1200" dirty="0">
                <a:solidFill>
                  <a:schemeClr val="tx1"/>
                </a:solidFill>
                <a:effectLst/>
                <a:latin typeface="+mn-lt"/>
                <a:ea typeface="+mn-ea"/>
                <a:cs typeface="+mn-cs"/>
              </a:rPr>
              <a:t>主权移交（</a:t>
            </a:r>
            <a:r>
              <a:rPr lang="zh-CN" altLang="en-US" sz="1200" b="0" i="0" u="none" strike="noStrike" kern="1200" dirty="0">
                <a:solidFill>
                  <a:schemeClr val="tx1"/>
                </a:solidFill>
                <a:effectLst/>
                <a:latin typeface="+mn-lt"/>
                <a:ea typeface="+mn-ea"/>
                <a:cs typeface="+mn-cs"/>
                <a:hlinkClick r:id="rId5"/>
              </a:rPr>
              <a:t>澳门回归</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6"/>
              </a:rPr>
              <a:t>葡萄牙</a:t>
            </a:r>
            <a:r>
              <a:rPr lang="zh-CN" altLang="en-US" sz="1200" b="0" i="0" u="none" strike="noStrike" kern="1200" dirty="0">
                <a:solidFill>
                  <a:schemeClr val="tx1"/>
                </a:solidFill>
                <a:effectLst/>
                <a:latin typeface="+mn-lt"/>
                <a:ea typeface="+mn-ea"/>
                <a:cs typeface="+mn-cs"/>
              </a:rPr>
              <a:t>语：</a:t>
            </a:r>
            <a:r>
              <a:rPr lang="en" altLang="zh-CN" sz="1200" b="0" i="0" u="none" strike="noStrike" kern="1200" dirty="0" err="1">
                <a:solidFill>
                  <a:schemeClr val="tx1"/>
                </a:solidFill>
                <a:effectLst/>
                <a:latin typeface="+mn-lt"/>
                <a:ea typeface="+mn-ea"/>
                <a:cs typeface="+mn-cs"/>
              </a:rPr>
              <a:t>Transferência</a:t>
            </a:r>
            <a:r>
              <a:rPr lang="en" altLang="zh-CN" sz="1200" b="0" i="0" u="none" strike="noStrike" kern="1200" dirty="0">
                <a:solidFill>
                  <a:schemeClr val="tx1"/>
                </a:solidFill>
                <a:effectLst/>
                <a:latin typeface="+mn-lt"/>
                <a:ea typeface="+mn-ea"/>
                <a:cs typeface="+mn-cs"/>
              </a:rPr>
              <a:t> de </a:t>
            </a:r>
            <a:r>
              <a:rPr lang="en" altLang="zh-CN" sz="1200" b="0" i="0" u="none" strike="noStrike" kern="1200" dirty="0" err="1">
                <a:solidFill>
                  <a:schemeClr val="tx1"/>
                </a:solidFill>
                <a:effectLst/>
                <a:latin typeface="+mn-lt"/>
                <a:ea typeface="+mn-ea"/>
                <a:cs typeface="+mn-cs"/>
              </a:rPr>
              <a:t>Soberania</a:t>
            </a:r>
            <a:r>
              <a:rPr lang="en" altLang="zh-CN" sz="1200" b="0" i="0" u="none" strike="noStrike" kern="1200" dirty="0">
                <a:solidFill>
                  <a:schemeClr val="tx1"/>
                </a:solidFill>
                <a:effectLst/>
                <a:latin typeface="+mn-lt"/>
                <a:ea typeface="+mn-ea"/>
                <a:cs typeface="+mn-cs"/>
              </a:rPr>
              <a:t> de Macau</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指</a:t>
            </a:r>
            <a:r>
              <a:rPr lang="en-US" altLang="zh-CN" sz="1200" b="0" i="0" u="none" strike="noStrike" kern="1200" dirty="0">
                <a:solidFill>
                  <a:schemeClr val="tx1"/>
                </a:solidFill>
                <a:effectLst/>
                <a:latin typeface="+mn-lt"/>
                <a:ea typeface="+mn-ea"/>
                <a:cs typeface="+mn-cs"/>
              </a:rPr>
              <a:t>1999</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20</a:t>
            </a:r>
            <a:r>
              <a:rPr lang="zh-CN" altLang="en-US" sz="1200" b="0" i="0" u="none" strike="noStrike" kern="1200" dirty="0">
                <a:solidFill>
                  <a:schemeClr val="tx1"/>
                </a:solidFill>
                <a:effectLst/>
                <a:latin typeface="+mn-lt"/>
                <a:ea typeface="+mn-ea"/>
                <a:cs typeface="+mn-cs"/>
              </a:rPr>
              <a:t>日中国政府恢复对澳门行使主权，中华人民共和国澳门特别行政区成立，</a:t>
            </a:r>
            <a:r>
              <a:rPr lang="zh-CN" altLang="en-US" sz="1200" b="0" i="0" u="none" strike="noStrike" kern="1200" dirty="0">
                <a:solidFill>
                  <a:schemeClr val="tx1"/>
                </a:solidFill>
                <a:effectLst/>
                <a:latin typeface="+mn-lt"/>
                <a:ea typeface="+mn-ea"/>
                <a:cs typeface="+mn-cs"/>
                <a:hlinkClick r:id="rId7"/>
              </a:rPr>
              <a:t>葡萄牙共和国</a:t>
            </a:r>
            <a:r>
              <a:rPr lang="zh-CN" altLang="en-US" sz="1200" b="0" i="0" u="none" strike="noStrike" kern="1200" dirty="0">
                <a:solidFill>
                  <a:schemeClr val="tx1"/>
                </a:solidFill>
                <a:effectLst/>
                <a:latin typeface="+mn-lt"/>
                <a:ea typeface="+mn-ea"/>
                <a:cs typeface="+mn-cs"/>
              </a:rPr>
              <a:t>结束统治澳门的历史事件。</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90</a:t>
            </a:fld>
            <a:endParaRPr lang="zh-CN" altLang="en-US"/>
          </a:p>
        </p:txBody>
      </p:sp>
    </p:spTree>
    <p:extLst>
      <p:ext uri="{BB962C8B-B14F-4D97-AF65-F5344CB8AC3E}">
        <p14:creationId xmlns:p14="http://schemas.microsoft.com/office/powerpoint/2010/main" val="3984143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英国开始对香港的殖民统治，时间是在</a:t>
            </a:r>
            <a:r>
              <a:rPr lang="zh-CN" altLang="en-US" sz="1200" b="0" i="0" u="none" strike="noStrike" kern="1200" dirty="0">
                <a:solidFill>
                  <a:schemeClr val="tx1"/>
                </a:solidFill>
                <a:effectLst/>
                <a:latin typeface="+mn-lt"/>
                <a:ea typeface="+mn-ea"/>
                <a:cs typeface="+mn-cs"/>
                <a:hlinkClick r:id="rId3"/>
              </a:rPr>
              <a:t>第一次鸦片战争</a:t>
            </a:r>
            <a:r>
              <a:rPr lang="zh-CN" altLang="en-US" sz="1200" b="0" i="0" u="none" strike="noStrike" kern="1200" dirty="0">
                <a:solidFill>
                  <a:schemeClr val="tx1"/>
                </a:solidFill>
                <a:effectLst/>
                <a:latin typeface="+mn-lt"/>
                <a:ea typeface="+mn-ea"/>
                <a:cs typeface="+mn-cs"/>
              </a:rPr>
              <a:t>时，当时</a:t>
            </a:r>
            <a:r>
              <a:rPr lang="zh-CN" altLang="en-US" sz="1200" b="0" i="0" u="none" strike="noStrike" kern="1200" dirty="0">
                <a:solidFill>
                  <a:schemeClr val="tx1"/>
                </a:solidFill>
                <a:effectLst/>
                <a:latin typeface="+mn-lt"/>
                <a:ea typeface="+mn-ea"/>
                <a:cs typeface="+mn-cs"/>
                <a:hlinkClick r:id="rId4"/>
              </a:rPr>
              <a:t>清政府</a:t>
            </a:r>
            <a:r>
              <a:rPr lang="zh-CN" altLang="en-US" sz="1200" b="0" i="0" u="none" strike="noStrike" kern="1200" dirty="0">
                <a:solidFill>
                  <a:schemeClr val="tx1"/>
                </a:solidFill>
                <a:effectLst/>
                <a:latin typeface="+mn-lt"/>
                <a:ea typeface="+mn-ea"/>
                <a:cs typeface="+mn-cs"/>
              </a:rPr>
              <a:t>战败于</a:t>
            </a:r>
            <a:r>
              <a:rPr lang="en-US" altLang="zh-CN" sz="1200" b="0" i="0" u="none" strike="noStrike" kern="1200" dirty="0">
                <a:solidFill>
                  <a:schemeClr val="tx1"/>
                </a:solidFill>
                <a:effectLst/>
                <a:latin typeface="+mn-lt"/>
                <a:ea typeface="+mn-ea"/>
                <a:cs typeface="+mn-cs"/>
              </a:rPr>
              <a:t>1842</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8</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29</a:t>
            </a:r>
            <a:r>
              <a:rPr lang="zh-CN" altLang="en-US" sz="1200" b="0" i="0" u="none" strike="noStrike" kern="1200" dirty="0">
                <a:solidFill>
                  <a:schemeClr val="tx1"/>
                </a:solidFill>
                <a:effectLst/>
                <a:latin typeface="+mn-lt"/>
                <a:ea typeface="+mn-ea"/>
                <a:cs typeface="+mn-cs"/>
              </a:rPr>
              <a:t>日与英国签订的</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5"/>
              </a:rPr>
              <a:t>南京条约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，将</a:t>
            </a:r>
            <a:r>
              <a:rPr lang="zh-CN" altLang="en-US" sz="1200" b="0" i="0" u="none" strike="noStrike" kern="1200" dirty="0">
                <a:solidFill>
                  <a:schemeClr val="tx1"/>
                </a:solidFill>
                <a:effectLst/>
                <a:latin typeface="+mn-lt"/>
                <a:ea typeface="+mn-ea"/>
                <a:cs typeface="+mn-cs"/>
                <a:hlinkClick r:id="rId6"/>
              </a:rPr>
              <a:t>香港岛</a:t>
            </a:r>
            <a:r>
              <a:rPr lang="zh-CN" altLang="en-US" sz="1200" b="0" i="0" u="none" strike="noStrike" kern="1200" dirty="0">
                <a:solidFill>
                  <a:schemeClr val="tx1"/>
                </a:solidFill>
                <a:effectLst/>
                <a:latin typeface="+mn-lt"/>
                <a:ea typeface="+mn-ea"/>
                <a:cs typeface="+mn-cs"/>
              </a:rPr>
              <a:t>及</a:t>
            </a:r>
            <a:r>
              <a:rPr lang="zh-CN" altLang="en-US" sz="1200" b="0" i="0" u="none" strike="noStrike" kern="1200" dirty="0">
                <a:solidFill>
                  <a:schemeClr val="tx1"/>
                </a:solidFill>
                <a:effectLst/>
                <a:latin typeface="+mn-lt"/>
                <a:ea typeface="+mn-ea"/>
                <a:cs typeface="+mn-cs"/>
                <a:hlinkClick r:id="rId7"/>
              </a:rPr>
              <a:t>鸭脷洲</a:t>
            </a:r>
            <a:r>
              <a:rPr lang="zh-CN" altLang="en-US" sz="1200" b="0" i="0" u="none" strike="noStrike" kern="1200" dirty="0">
                <a:solidFill>
                  <a:schemeClr val="tx1"/>
                </a:solidFill>
                <a:effectLst/>
                <a:latin typeface="+mn-lt"/>
                <a:ea typeface="+mn-ea"/>
                <a:cs typeface="+mn-cs"/>
              </a:rPr>
              <a:t>割让给英国。</a:t>
            </a:r>
            <a:r>
              <a:rPr lang="en-US" altLang="zh-CN" sz="1200" b="0" i="0" u="none" strike="noStrike" kern="1200" dirty="0">
                <a:solidFill>
                  <a:schemeClr val="tx1"/>
                </a:solidFill>
                <a:effectLst/>
                <a:latin typeface="+mn-lt"/>
                <a:ea typeface="+mn-ea"/>
                <a:cs typeface="+mn-cs"/>
              </a:rPr>
              <a:t>1860</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月，</a:t>
            </a:r>
            <a:r>
              <a:rPr lang="zh-CN" altLang="en-US" sz="1200" b="0" i="0" u="none" strike="noStrike" kern="1200" dirty="0">
                <a:solidFill>
                  <a:schemeClr val="tx1"/>
                </a:solidFill>
                <a:effectLst/>
                <a:latin typeface="+mn-lt"/>
                <a:ea typeface="+mn-ea"/>
                <a:cs typeface="+mn-cs"/>
                <a:hlinkClick r:id="rId8"/>
              </a:rPr>
              <a:t>第二次鸦片战争</a:t>
            </a:r>
            <a:r>
              <a:rPr lang="zh-CN" altLang="en-US" sz="1200" b="0" i="0" u="none" strike="noStrike" kern="1200" dirty="0">
                <a:solidFill>
                  <a:schemeClr val="tx1"/>
                </a:solidFill>
                <a:effectLst/>
                <a:latin typeface="+mn-lt"/>
                <a:ea typeface="+mn-ea"/>
                <a:cs typeface="+mn-cs"/>
              </a:rPr>
              <a:t>时清政府再次战败，被迫签订</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9"/>
              </a:rPr>
              <a:t>北京条约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，将</a:t>
            </a:r>
            <a:r>
              <a:rPr lang="zh-CN" altLang="en-US" sz="1200" b="0" i="0" u="none" strike="noStrike" kern="1200" dirty="0">
                <a:solidFill>
                  <a:schemeClr val="tx1"/>
                </a:solidFill>
                <a:effectLst/>
                <a:latin typeface="+mn-lt"/>
                <a:ea typeface="+mn-ea"/>
                <a:cs typeface="+mn-cs"/>
                <a:hlinkClick r:id="rId10"/>
              </a:rPr>
              <a:t>九龙半岛</a:t>
            </a:r>
            <a:r>
              <a:rPr lang="zh-CN" altLang="en-US" sz="1200" b="0" i="0" u="none" strike="noStrike" kern="1200" dirty="0">
                <a:solidFill>
                  <a:schemeClr val="tx1"/>
                </a:solidFill>
                <a:effectLst/>
                <a:latin typeface="+mn-lt"/>
                <a:ea typeface="+mn-ea"/>
                <a:cs typeface="+mn-cs"/>
              </a:rPr>
              <a:t>（时称九龙司地方一区）界限街以南及昂船洲交给英国管治。</a:t>
            </a:r>
            <a:r>
              <a:rPr lang="en-US" altLang="zh-CN" sz="1200" b="0" i="0" u="none" strike="noStrike" kern="1200" dirty="0">
                <a:solidFill>
                  <a:schemeClr val="tx1"/>
                </a:solidFill>
                <a:effectLst/>
                <a:latin typeface="+mn-lt"/>
                <a:ea typeface="+mn-ea"/>
                <a:cs typeface="+mn-cs"/>
              </a:rPr>
              <a:t>1898</a:t>
            </a:r>
            <a:r>
              <a:rPr lang="zh-CN" altLang="en-US" sz="1200" b="0" i="0" u="none" strike="noStrike" kern="1200" dirty="0">
                <a:solidFill>
                  <a:schemeClr val="tx1"/>
                </a:solidFill>
                <a:effectLst/>
                <a:latin typeface="+mn-lt"/>
                <a:ea typeface="+mn-ea"/>
                <a:cs typeface="+mn-cs"/>
              </a:rPr>
              <a:t>年，清政府与英国签订</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1"/>
              </a:rPr>
              <a:t>展拓香港界址专条</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，将</a:t>
            </a:r>
            <a:r>
              <a:rPr lang="zh-CN" altLang="en-US" sz="1200" b="0" i="0" u="none" strike="noStrike" kern="1200" dirty="0">
                <a:solidFill>
                  <a:schemeClr val="tx1"/>
                </a:solidFill>
                <a:effectLst/>
                <a:latin typeface="+mn-lt"/>
                <a:ea typeface="+mn-ea"/>
                <a:cs typeface="+mn-cs"/>
                <a:hlinkClick r:id="rId12"/>
              </a:rPr>
              <a:t>深圳河</a:t>
            </a:r>
            <a:r>
              <a:rPr lang="zh-CN" altLang="en-US" sz="1200" b="0" i="0" u="none" strike="noStrike" kern="1200" dirty="0">
                <a:solidFill>
                  <a:schemeClr val="tx1"/>
                </a:solidFill>
                <a:effectLst/>
                <a:latin typeface="+mn-lt"/>
                <a:ea typeface="+mn-ea"/>
                <a:cs typeface="+mn-cs"/>
              </a:rPr>
              <a:t>以南，</a:t>
            </a:r>
            <a:r>
              <a:rPr lang="zh-CN" altLang="en-US" sz="1200" b="0" i="0" u="none" strike="noStrike" kern="1200" dirty="0">
                <a:solidFill>
                  <a:schemeClr val="tx1"/>
                </a:solidFill>
                <a:effectLst/>
                <a:latin typeface="+mn-lt"/>
                <a:ea typeface="+mn-ea"/>
                <a:cs typeface="+mn-cs"/>
                <a:hlinkClick r:id="rId13"/>
              </a:rPr>
              <a:t>界限街</a:t>
            </a:r>
            <a:r>
              <a:rPr lang="zh-CN" altLang="en-US" sz="1200" b="0" i="0" u="none" strike="noStrike" kern="1200" dirty="0">
                <a:solidFill>
                  <a:schemeClr val="tx1"/>
                </a:solidFill>
                <a:effectLst/>
                <a:latin typeface="+mn-lt"/>
                <a:ea typeface="+mn-ea"/>
                <a:cs typeface="+mn-cs"/>
              </a:rPr>
              <a:t>以北的</a:t>
            </a:r>
            <a:r>
              <a:rPr lang="en-US" altLang="zh-CN" sz="1200" b="0" i="0" u="none" strike="noStrike" kern="1200" dirty="0">
                <a:solidFill>
                  <a:schemeClr val="tx1"/>
                </a:solidFill>
                <a:effectLst/>
                <a:latin typeface="+mn-lt"/>
                <a:ea typeface="+mn-ea"/>
                <a:cs typeface="+mn-cs"/>
              </a:rPr>
              <a:t>230</a:t>
            </a:r>
            <a:r>
              <a:rPr lang="zh-CN" altLang="en-US" sz="1200" b="0" i="0" u="none" strike="noStrike" kern="1200" dirty="0">
                <a:solidFill>
                  <a:schemeClr val="tx1"/>
                </a:solidFill>
                <a:effectLst/>
                <a:latin typeface="+mn-lt"/>
                <a:ea typeface="+mn-ea"/>
                <a:cs typeface="+mn-cs"/>
              </a:rPr>
              <a:t>块大小岛屿总计</a:t>
            </a:r>
            <a:r>
              <a:rPr lang="en-US" altLang="zh-CN" sz="1200" b="0" i="0" u="none" strike="noStrike" kern="1200" dirty="0">
                <a:solidFill>
                  <a:schemeClr val="tx1"/>
                </a:solidFill>
                <a:effectLst/>
                <a:latin typeface="+mn-lt"/>
                <a:ea typeface="+mn-ea"/>
                <a:cs typeface="+mn-cs"/>
              </a:rPr>
              <a:t>975.1</a:t>
            </a:r>
            <a:r>
              <a:rPr lang="zh-CN" altLang="en-US" sz="1200" b="0" i="0" u="none" strike="noStrike" kern="1200" dirty="0">
                <a:solidFill>
                  <a:schemeClr val="tx1"/>
                </a:solidFill>
                <a:effectLst/>
                <a:latin typeface="+mn-lt"/>
                <a:ea typeface="+mn-ea"/>
                <a:cs typeface="+mn-cs"/>
              </a:rPr>
              <a:t>平方公里的土地租借给英国，并将租借地称为“</a:t>
            </a:r>
            <a:r>
              <a:rPr lang="zh-CN" altLang="en-US" sz="1200" b="0" i="0" u="none" strike="noStrike" kern="1200" dirty="0">
                <a:solidFill>
                  <a:schemeClr val="tx1"/>
                </a:solidFill>
                <a:effectLst/>
                <a:latin typeface="+mn-lt"/>
                <a:ea typeface="+mn-ea"/>
                <a:cs typeface="+mn-cs"/>
                <a:hlinkClick r:id="rId14"/>
              </a:rPr>
              <a:t>新界</a:t>
            </a:r>
            <a:r>
              <a:rPr lang="zh-CN" altLang="en-US" sz="1200" b="0" i="0" u="none" strike="noStrike" kern="1200" dirty="0">
                <a:solidFill>
                  <a:schemeClr val="tx1"/>
                </a:solidFill>
                <a:effectLst/>
                <a:latin typeface="+mn-lt"/>
                <a:ea typeface="+mn-ea"/>
                <a:cs typeface="+mn-cs"/>
              </a:rPr>
              <a:t>”，租期为</a:t>
            </a:r>
            <a:r>
              <a:rPr lang="en-US" altLang="zh-CN" sz="1200" b="0" i="0" u="none" strike="noStrike" kern="1200" dirty="0">
                <a:solidFill>
                  <a:schemeClr val="tx1"/>
                </a:solidFill>
                <a:effectLst/>
                <a:latin typeface="+mn-lt"/>
                <a:ea typeface="+mn-ea"/>
                <a:cs typeface="+mn-cs"/>
              </a:rPr>
              <a:t>99</a:t>
            </a:r>
            <a:r>
              <a:rPr lang="zh-CN" altLang="en-US" sz="1200" b="0" i="0" u="none" strike="noStrike" kern="1200" dirty="0">
                <a:solidFill>
                  <a:schemeClr val="tx1"/>
                </a:solidFill>
                <a:effectLst/>
                <a:latin typeface="+mn-lt"/>
                <a:ea typeface="+mn-ea"/>
                <a:cs typeface="+mn-cs"/>
              </a:rPr>
              <a:t>年。从</a:t>
            </a:r>
            <a:r>
              <a:rPr lang="en-US" altLang="zh-CN" sz="1200" b="0" i="0" u="none" strike="noStrike" kern="1200" dirty="0">
                <a:solidFill>
                  <a:schemeClr val="tx1"/>
                </a:solidFill>
                <a:effectLst/>
                <a:latin typeface="+mn-lt"/>
                <a:ea typeface="+mn-ea"/>
                <a:cs typeface="+mn-cs"/>
              </a:rPr>
              <a:t>1898</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7</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日开始，至</a:t>
            </a:r>
            <a:r>
              <a:rPr lang="en-US" altLang="zh-CN" sz="1200" b="0" i="0" u="none" strike="noStrike" kern="1200" dirty="0">
                <a:solidFill>
                  <a:schemeClr val="tx1"/>
                </a:solidFill>
                <a:effectLst/>
                <a:latin typeface="+mn-lt"/>
                <a:ea typeface="+mn-ea"/>
                <a:cs typeface="+mn-cs"/>
              </a:rPr>
              <a:t>1997</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30</a:t>
            </a:r>
            <a:r>
              <a:rPr lang="zh-CN" altLang="en-US" sz="1200" b="0" i="0" u="none" strike="noStrike" kern="1200" dirty="0">
                <a:solidFill>
                  <a:schemeClr val="tx1"/>
                </a:solidFill>
                <a:effectLst/>
                <a:latin typeface="+mn-lt"/>
                <a:ea typeface="+mn-ea"/>
                <a:cs typeface="+mn-cs"/>
              </a:rPr>
              <a:t>日期满。从而占领香港全境。</a:t>
            </a:r>
            <a:endParaRPr lang="en-US" altLang="zh-CN" sz="1200" b="0" i="0" u="none" strike="noStrike" kern="1200" dirty="0">
              <a:solidFill>
                <a:schemeClr val="tx1"/>
              </a:solidFill>
              <a:effectLst/>
              <a:latin typeface="+mn-lt"/>
              <a:ea typeface="+mn-ea"/>
              <a:cs typeface="+mn-cs"/>
              <a:hlinkClick r:id="rId15"/>
            </a:endParaRPr>
          </a:p>
          <a:p>
            <a:endParaRPr lang="en-US" altLang="zh-CN" sz="1200" b="0" i="0" u="none" strike="noStrike" kern="1200" dirty="0">
              <a:solidFill>
                <a:schemeClr val="tx1"/>
              </a:solidFill>
              <a:effectLst/>
              <a:latin typeface="+mn-lt"/>
              <a:ea typeface="+mn-ea"/>
              <a:cs typeface="+mn-cs"/>
              <a:hlinkClick r:id="rId15"/>
            </a:endParaRPr>
          </a:p>
          <a:p>
            <a:r>
              <a:rPr lang="zh-CN" altLang="en-US" sz="1200" b="0" i="0" u="none" strike="noStrike" kern="1200" dirty="0">
                <a:solidFill>
                  <a:schemeClr val="tx1"/>
                </a:solidFill>
                <a:effectLst/>
                <a:latin typeface="+mn-lt"/>
                <a:ea typeface="+mn-ea"/>
                <a:cs typeface="+mn-cs"/>
                <a:hlinkClick r:id="rId15"/>
              </a:rPr>
              <a:t>葡萄牙</a:t>
            </a:r>
            <a:r>
              <a:rPr lang="zh-CN" altLang="en-US" sz="1200" b="0" i="0" u="none" strike="noStrike" kern="1200" dirty="0">
                <a:solidFill>
                  <a:schemeClr val="tx1"/>
                </a:solidFill>
                <a:effectLst/>
                <a:latin typeface="+mn-lt"/>
                <a:ea typeface="+mn-ea"/>
                <a:cs typeface="+mn-cs"/>
              </a:rPr>
              <a:t>开始对澳门的殖民统治，时间是在</a:t>
            </a:r>
            <a:r>
              <a:rPr lang="en-US" altLang="zh-CN" sz="1200" b="0" i="0" u="none" strike="noStrike" kern="1200" dirty="0">
                <a:solidFill>
                  <a:schemeClr val="tx1"/>
                </a:solidFill>
                <a:effectLst/>
                <a:latin typeface="+mn-lt"/>
                <a:ea typeface="+mn-ea"/>
                <a:cs typeface="+mn-cs"/>
                <a:hlinkClick r:id="rId16"/>
              </a:rPr>
              <a:t>1553</a:t>
            </a:r>
            <a:r>
              <a:rPr lang="zh-CN" altLang="en-US" sz="1200" b="0" i="0" u="none" strike="noStrike" kern="1200" dirty="0">
                <a:solidFill>
                  <a:schemeClr val="tx1"/>
                </a:solidFill>
                <a:effectLst/>
                <a:latin typeface="+mn-lt"/>
                <a:ea typeface="+mn-ea"/>
                <a:cs typeface="+mn-cs"/>
                <a:hlinkClick r:id="rId16"/>
              </a:rPr>
              <a:t>年</a:t>
            </a:r>
            <a:r>
              <a:rPr lang="zh-CN" altLang="en-US" sz="1200" b="0" i="0" u="none" strike="noStrike" kern="1200" dirty="0">
                <a:solidFill>
                  <a:schemeClr val="tx1"/>
                </a:solidFill>
                <a:effectLst/>
                <a:latin typeface="+mn-lt"/>
                <a:ea typeface="+mn-ea"/>
                <a:cs typeface="+mn-cs"/>
              </a:rPr>
              <a:t>（明</a:t>
            </a:r>
            <a:r>
              <a:rPr lang="zh-CN" altLang="en-US" sz="1200" b="0" i="0" u="none" strike="noStrike" kern="1200" dirty="0">
                <a:solidFill>
                  <a:schemeClr val="tx1"/>
                </a:solidFill>
                <a:effectLst/>
                <a:latin typeface="+mn-lt"/>
                <a:ea typeface="+mn-ea"/>
                <a:cs typeface="+mn-cs"/>
                <a:hlinkClick r:id="rId17"/>
              </a:rPr>
              <a:t>嘉靖</a:t>
            </a:r>
            <a:r>
              <a:rPr lang="zh-CN" altLang="en-US" sz="1200" b="0" i="0" u="none" strike="noStrike" kern="1200" dirty="0">
                <a:solidFill>
                  <a:schemeClr val="tx1"/>
                </a:solidFill>
                <a:effectLst/>
                <a:latin typeface="+mn-lt"/>
                <a:ea typeface="+mn-ea"/>
                <a:cs typeface="+mn-cs"/>
              </a:rPr>
              <a:t>三十二年），葡萄牙人在准备登上澳门时托言商船被风浪冲击缝裂，货船潮湿，要求借地晾晒，并贿赂了地方官吏汪柏，取得了停靠澳门码头进行贸易的权利。并于</a:t>
            </a:r>
            <a:r>
              <a:rPr lang="en-US" altLang="zh-CN" sz="1200" b="0" i="0" u="none" strike="noStrike" kern="1200" dirty="0">
                <a:solidFill>
                  <a:schemeClr val="tx1"/>
                </a:solidFill>
                <a:effectLst/>
                <a:latin typeface="+mn-lt"/>
                <a:ea typeface="+mn-ea"/>
                <a:cs typeface="+mn-cs"/>
              </a:rPr>
              <a:t>1557</a:t>
            </a:r>
            <a:r>
              <a:rPr lang="zh-CN" altLang="en-US" sz="1200" b="0" i="0" u="none" strike="noStrike" kern="1200" dirty="0">
                <a:solidFill>
                  <a:schemeClr val="tx1"/>
                </a:solidFill>
                <a:effectLst/>
                <a:latin typeface="+mn-lt"/>
                <a:ea typeface="+mn-ea"/>
                <a:cs typeface="+mn-cs"/>
              </a:rPr>
              <a:t>年正式在澳门定居。</a:t>
            </a:r>
            <a:r>
              <a:rPr lang="en-US" altLang="zh-CN" sz="1200" b="0" i="0" u="none" strike="noStrike" kern="1200" dirty="0">
                <a:solidFill>
                  <a:schemeClr val="tx1"/>
                </a:solidFill>
                <a:effectLst/>
                <a:latin typeface="+mn-lt"/>
                <a:ea typeface="+mn-ea"/>
                <a:cs typeface="+mn-cs"/>
                <a:hlinkClick r:id="rId18"/>
              </a:rPr>
              <a:t>1582</a:t>
            </a:r>
            <a:r>
              <a:rPr lang="zh-CN" altLang="en-US" sz="1200" b="0" i="0" u="none" strike="noStrike" kern="1200" dirty="0">
                <a:solidFill>
                  <a:schemeClr val="tx1"/>
                </a:solidFill>
                <a:effectLst/>
                <a:latin typeface="+mn-lt"/>
                <a:ea typeface="+mn-ea"/>
                <a:cs typeface="+mn-cs"/>
                <a:hlinkClick r:id="rId18"/>
              </a:rPr>
              <a:t>年</a:t>
            </a:r>
            <a:r>
              <a:rPr lang="zh-CN" altLang="en-US" sz="1200" b="0" i="0" u="none" strike="noStrike" kern="1200" dirty="0">
                <a:solidFill>
                  <a:schemeClr val="tx1"/>
                </a:solidFill>
                <a:effectLst/>
                <a:latin typeface="+mn-lt"/>
                <a:ea typeface="+mn-ea"/>
                <a:cs typeface="+mn-cs"/>
              </a:rPr>
              <a:t>（明</a:t>
            </a:r>
            <a:r>
              <a:rPr lang="zh-CN" altLang="en-US" sz="1200" b="0" i="0" u="none" strike="noStrike" kern="1200" dirty="0">
                <a:solidFill>
                  <a:schemeClr val="tx1"/>
                </a:solidFill>
                <a:effectLst/>
                <a:latin typeface="+mn-lt"/>
                <a:ea typeface="+mn-ea"/>
                <a:cs typeface="+mn-cs"/>
                <a:hlinkClick r:id="rId19"/>
              </a:rPr>
              <a:t>万历</a:t>
            </a:r>
            <a:r>
              <a:rPr lang="zh-CN" altLang="en-US" sz="1200" b="0" i="0" u="none" strike="noStrike" kern="1200" dirty="0">
                <a:solidFill>
                  <a:schemeClr val="tx1"/>
                </a:solidFill>
                <a:effectLst/>
                <a:latin typeface="+mn-lt"/>
                <a:ea typeface="+mn-ea"/>
                <a:cs typeface="+mn-cs"/>
              </a:rPr>
              <a:t>十年），中葡订澳门借地协约。澳葡每年向</a:t>
            </a:r>
            <a:r>
              <a:rPr lang="zh-CN" altLang="en-US" sz="1200" b="0" i="0" u="none" strike="noStrike" kern="1200" dirty="0">
                <a:solidFill>
                  <a:schemeClr val="tx1"/>
                </a:solidFill>
                <a:effectLst/>
                <a:latin typeface="+mn-lt"/>
                <a:ea typeface="+mn-ea"/>
                <a:cs typeface="+mn-cs"/>
                <a:hlinkClick r:id="rId20"/>
              </a:rPr>
              <a:t>香山县</a:t>
            </a:r>
            <a:r>
              <a:rPr lang="zh-CN" altLang="en-US" sz="1200" b="0" i="0" u="none" strike="noStrike" kern="1200" dirty="0">
                <a:solidFill>
                  <a:schemeClr val="tx1"/>
                </a:solidFill>
                <a:effectLst/>
                <a:latin typeface="+mn-lt"/>
                <a:ea typeface="+mn-ea"/>
                <a:cs typeface="+mn-cs"/>
              </a:rPr>
              <a:t>缴纳地租</a:t>
            </a:r>
            <a:r>
              <a:rPr lang="en-US" altLang="zh-CN" sz="1200" b="0" i="0" u="none" strike="noStrike" kern="1200" dirty="0">
                <a:solidFill>
                  <a:schemeClr val="tx1"/>
                </a:solidFill>
                <a:effectLst/>
                <a:latin typeface="+mn-lt"/>
                <a:ea typeface="+mn-ea"/>
                <a:cs typeface="+mn-cs"/>
              </a:rPr>
              <a:t>500</a:t>
            </a:r>
            <a:r>
              <a:rPr lang="zh-CN" altLang="en-US" sz="1200" b="0" i="0" u="none" strike="noStrike" kern="1200" dirty="0">
                <a:solidFill>
                  <a:schemeClr val="tx1"/>
                </a:solidFill>
                <a:effectLst/>
                <a:latin typeface="+mn-lt"/>
                <a:ea typeface="+mn-ea"/>
                <a:cs typeface="+mn-cs"/>
              </a:rPr>
              <a:t>两白银。</a:t>
            </a:r>
            <a:r>
              <a:rPr lang="en-US" altLang="zh-CN" sz="1200" b="0" i="0" u="none" strike="noStrike" kern="1200" dirty="0">
                <a:solidFill>
                  <a:schemeClr val="tx1"/>
                </a:solidFill>
                <a:effectLst/>
                <a:latin typeface="+mn-lt"/>
                <a:ea typeface="+mn-ea"/>
                <a:cs typeface="+mn-cs"/>
                <a:hlinkClick r:id="rId21"/>
              </a:rPr>
              <a:t>1840</a:t>
            </a:r>
            <a:r>
              <a:rPr lang="zh-CN" altLang="en-US" sz="1200" b="0" i="0" u="none" strike="noStrike" kern="1200" dirty="0">
                <a:solidFill>
                  <a:schemeClr val="tx1"/>
                </a:solidFill>
                <a:effectLst/>
                <a:latin typeface="+mn-lt"/>
                <a:ea typeface="+mn-ea"/>
                <a:cs typeface="+mn-cs"/>
                <a:hlinkClick r:id="rId21"/>
              </a:rPr>
              <a:t>年</a:t>
            </a:r>
            <a:r>
              <a:rPr lang="zh-CN" altLang="en-US" sz="1200" b="0" i="0" u="none" strike="noStrike" kern="1200" dirty="0">
                <a:solidFill>
                  <a:schemeClr val="tx1"/>
                </a:solidFill>
                <a:effectLst/>
                <a:latin typeface="+mn-lt"/>
                <a:ea typeface="+mn-ea"/>
                <a:cs typeface="+mn-cs"/>
                <a:hlinkClick r:id="rId22"/>
              </a:rPr>
              <a:t>鸦片战争</a:t>
            </a:r>
            <a:r>
              <a:rPr lang="zh-CN" altLang="en-US" sz="1200" b="0" i="0" u="none" strike="noStrike" kern="1200" dirty="0">
                <a:solidFill>
                  <a:schemeClr val="tx1"/>
                </a:solidFill>
                <a:effectLst/>
                <a:latin typeface="+mn-lt"/>
                <a:ea typeface="+mn-ea"/>
                <a:cs typeface="+mn-cs"/>
              </a:rPr>
              <a:t>后，</a:t>
            </a:r>
            <a:r>
              <a:rPr lang="zh-CN" altLang="en-US" sz="1200" b="0" i="0" u="none" strike="noStrike" kern="1200" dirty="0">
                <a:solidFill>
                  <a:schemeClr val="tx1"/>
                </a:solidFill>
                <a:effectLst/>
                <a:latin typeface="+mn-lt"/>
                <a:ea typeface="+mn-ea"/>
                <a:cs typeface="+mn-cs"/>
                <a:hlinkClick r:id="rId4"/>
              </a:rPr>
              <a:t>清政府</a:t>
            </a:r>
            <a:r>
              <a:rPr lang="zh-CN" altLang="en-US" sz="1200" b="0" i="0" u="none" strike="noStrike" kern="1200" dirty="0">
                <a:solidFill>
                  <a:schemeClr val="tx1"/>
                </a:solidFill>
                <a:effectLst/>
                <a:latin typeface="+mn-lt"/>
                <a:ea typeface="+mn-ea"/>
                <a:cs typeface="+mn-cs"/>
              </a:rPr>
              <a:t>战败。葡萄牙借此于</a:t>
            </a:r>
            <a:r>
              <a:rPr lang="en-US" altLang="zh-CN" sz="1200" b="0" i="0" u="none" strike="noStrike" kern="1200" dirty="0">
                <a:solidFill>
                  <a:schemeClr val="tx1"/>
                </a:solidFill>
                <a:effectLst/>
                <a:latin typeface="+mn-lt"/>
                <a:ea typeface="+mn-ea"/>
                <a:cs typeface="+mn-cs"/>
                <a:hlinkClick r:id="rId23"/>
              </a:rPr>
              <a:t>1849</a:t>
            </a:r>
            <a:r>
              <a:rPr lang="zh-CN" altLang="en-US" sz="1200" b="0" i="0" u="none" strike="noStrike" kern="1200" dirty="0">
                <a:solidFill>
                  <a:schemeClr val="tx1"/>
                </a:solidFill>
                <a:effectLst/>
                <a:latin typeface="+mn-lt"/>
                <a:ea typeface="+mn-ea"/>
                <a:cs typeface="+mn-cs"/>
                <a:hlinkClick r:id="rId23"/>
              </a:rPr>
              <a:t>年</a:t>
            </a:r>
            <a:r>
              <a:rPr lang="zh-CN" altLang="en-US" sz="1200" b="0" i="0" u="none" strike="noStrike" kern="1200" dirty="0">
                <a:solidFill>
                  <a:schemeClr val="tx1"/>
                </a:solidFill>
                <a:effectLst/>
                <a:latin typeface="+mn-lt"/>
                <a:ea typeface="+mn-ea"/>
                <a:cs typeface="+mn-cs"/>
              </a:rPr>
              <a:t>后相继占领了</a:t>
            </a:r>
            <a:r>
              <a:rPr lang="zh-CN" altLang="en-US" sz="1200" b="0" i="0" u="none" strike="noStrike" kern="1200" dirty="0">
                <a:solidFill>
                  <a:schemeClr val="tx1"/>
                </a:solidFill>
                <a:effectLst/>
                <a:latin typeface="+mn-lt"/>
                <a:ea typeface="+mn-ea"/>
                <a:cs typeface="+mn-cs"/>
                <a:hlinkClick r:id="rId24"/>
              </a:rPr>
              <a:t>澳门半岛</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25"/>
              </a:rPr>
              <a:t>氹仔岛</a:t>
            </a:r>
            <a:r>
              <a:rPr lang="zh-CN" altLang="en-US" sz="1200" b="0" i="0" u="none" strike="noStrike"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26"/>
              </a:rPr>
              <a:t>路环岛</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hlinkClick r:id="rId27"/>
              </a:rPr>
              <a:t>1874</a:t>
            </a:r>
            <a:r>
              <a:rPr lang="zh-CN" altLang="en-US" sz="1200" b="0" i="0" u="none" strike="noStrike" kern="1200" dirty="0">
                <a:solidFill>
                  <a:schemeClr val="tx1"/>
                </a:solidFill>
                <a:effectLst/>
                <a:latin typeface="+mn-lt"/>
                <a:ea typeface="+mn-ea"/>
                <a:cs typeface="+mn-cs"/>
                <a:hlinkClick r:id="rId27"/>
              </a:rPr>
              <a:t>年</a:t>
            </a:r>
            <a:r>
              <a:rPr lang="zh-CN" altLang="en-US" sz="1200" b="0" i="0" u="none" strike="noStrike" kern="1200" dirty="0">
                <a:solidFill>
                  <a:schemeClr val="tx1"/>
                </a:solidFill>
                <a:effectLst/>
                <a:latin typeface="+mn-lt"/>
                <a:ea typeface="+mn-ea"/>
                <a:cs typeface="+mn-cs"/>
              </a:rPr>
              <a:t>（清</a:t>
            </a:r>
            <a:r>
              <a:rPr lang="zh-CN" altLang="en-US" sz="1200" b="0" i="0" u="none" strike="noStrike" kern="1200" dirty="0">
                <a:solidFill>
                  <a:schemeClr val="tx1"/>
                </a:solidFill>
                <a:effectLst/>
                <a:latin typeface="+mn-lt"/>
                <a:ea typeface="+mn-ea"/>
                <a:cs typeface="+mn-cs"/>
                <a:hlinkClick r:id="rId28"/>
              </a:rPr>
              <a:t>同治</a:t>
            </a:r>
            <a:r>
              <a:rPr lang="zh-CN" altLang="en-US" sz="1200" b="0" i="0" u="none" strike="noStrike" kern="1200" dirty="0">
                <a:solidFill>
                  <a:schemeClr val="tx1"/>
                </a:solidFill>
                <a:effectLst/>
                <a:latin typeface="+mn-lt"/>
                <a:ea typeface="+mn-ea"/>
                <a:cs typeface="+mn-cs"/>
              </a:rPr>
              <a:t>十三年）葡人闯入香山筑新关闸，擅自以此为澳门之界。</a:t>
            </a:r>
            <a:r>
              <a:rPr lang="en-US" altLang="zh-CN" sz="1200" b="0" i="0" u="none" strike="noStrike" kern="1200" dirty="0">
                <a:solidFill>
                  <a:schemeClr val="tx1"/>
                </a:solidFill>
                <a:effectLst/>
                <a:latin typeface="+mn-lt"/>
                <a:ea typeface="+mn-ea"/>
                <a:cs typeface="+mn-cs"/>
                <a:hlinkClick r:id="rId29"/>
              </a:rPr>
              <a:t>1887</a:t>
            </a:r>
            <a:r>
              <a:rPr lang="zh-CN" altLang="en-US" sz="1200" b="0" i="0" u="none" strike="noStrike" kern="1200" dirty="0">
                <a:solidFill>
                  <a:schemeClr val="tx1"/>
                </a:solidFill>
                <a:effectLst/>
                <a:latin typeface="+mn-lt"/>
                <a:ea typeface="+mn-ea"/>
                <a:cs typeface="+mn-cs"/>
                <a:hlinkClick r:id="rId29"/>
              </a:rPr>
              <a:t>年</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月，清政府与</a:t>
            </a:r>
            <a:r>
              <a:rPr lang="zh-CN" altLang="en-US" sz="1200" b="0" i="0" u="none" strike="noStrike" kern="1200" dirty="0">
                <a:solidFill>
                  <a:schemeClr val="tx1"/>
                </a:solidFill>
                <a:effectLst/>
                <a:latin typeface="+mn-lt"/>
                <a:ea typeface="+mn-ea"/>
                <a:cs typeface="+mn-cs"/>
                <a:hlinkClick r:id="rId30"/>
              </a:rPr>
              <a:t>葡萄牙王国</a:t>
            </a:r>
            <a:r>
              <a:rPr lang="zh-CN" altLang="en-US" sz="1200" b="0" i="0" u="none" strike="noStrike" kern="1200" dirty="0">
                <a:solidFill>
                  <a:schemeClr val="tx1"/>
                </a:solidFill>
                <a:effectLst/>
                <a:latin typeface="+mn-lt"/>
                <a:ea typeface="+mn-ea"/>
                <a:cs typeface="+mn-cs"/>
              </a:rPr>
              <a:t>签订</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1"/>
              </a:rPr>
              <a:t>中葡友好通商条约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中确认葡萄牙可长驻澳门管理。从而占领澳门达四百年之久。</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91</a:t>
            </a:fld>
            <a:endParaRPr lang="zh-CN" altLang="en-US"/>
          </a:p>
        </p:txBody>
      </p:sp>
    </p:spTree>
    <p:extLst>
      <p:ext uri="{BB962C8B-B14F-4D97-AF65-F5344CB8AC3E}">
        <p14:creationId xmlns:p14="http://schemas.microsoft.com/office/powerpoint/2010/main" val="572749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94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169105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99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给</a:t>
            </a:r>
            <a:r>
              <a:rPr lang="zh-CN" altLang="en-US"/>
              <a:t>大家</a:t>
            </a:r>
            <a:r>
              <a:rPr lang="en-US" altLang="zh-CN"/>
              <a:t>钱</a:t>
            </a:r>
            <a:r>
              <a:rPr lang="zh-CN" altLang="en-US"/>
              <a:t>只是对大家来学习的一个鼓励</a:t>
            </a:r>
            <a:r>
              <a:rPr lang="en-US" altLang="zh-CN"/>
              <a:t>，我们</a:t>
            </a:r>
            <a:r>
              <a:rPr lang="zh-CN" altLang="en-US"/>
              <a:t>更希望</a:t>
            </a:r>
            <a:r>
              <a:rPr lang="en-US" altLang="zh-CN"/>
              <a:t>你通过这个课程以后更值钱</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给</a:t>
            </a:r>
            <a:r>
              <a:rPr lang="zh-CN" altLang="en-US"/>
              <a:t>大家</a:t>
            </a:r>
            <a:r>
              <a:rPr lang="en-US" altLang="zh-CN"/>
              <a:t>钱</a:t>
            </a:r>
            <a:r>
              <a:rPr lang="zh-CN" altLang="en-US"/>
              <a:t>只是对大家来学习的一个鼓励</a:t>
            </a:r>
            <a:r>
              <a:rPr lang="en-US" altLang="zh-CN"/>
              <a:t>，我们</a:t>
            </a:r>
            <a:r>
              <a:rPr lang="zh-CN" altLang="en-US"/>
              <a:t>更希望</a:t>
            </a:r>
            <a:r>
              <a:rPr lang="en-US" altLang="zh-CN"/>
              <a:t>你通过这个课程以后更值钱</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extLst>
      <p:ext uri="{BB962C8B-B14F-4D97-AF65-F5344CB8AC3E}">
        <p14:creationId xmlns:p14="http://schemas.microsoft.com/office/powerpoint/2010/main" val="4235361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给</a:t>
            </a:r>
            <a:r>
              <a:rPr lang="zh-CN" altLang="en-US"/>
              <a:t>大家</a:t>
            </a:r>
            <a:r>
              <a:rPr lang="en-US" altLang="zh-CN"/>
              <a:t>钱</a:t>
            </a:r>
            <a:r>
              <a:rPr lang="zh-CN" altLang="en-US"/>
              <a:t>只是对大家来学习的一个鼓励</a:t>
            </a:r>
            <a:r>
              <a:rPr lang="en-US" altLang="zh-CN"/>
              <a:t>，我们</a:t>
            </a:r>
            <a:r>
              <a:rPr lang="zh-CN" altLang="en-US"/>
              <a:t>更希望</a:t>
            </a:r>
            <a:r>
              <a:rPr lang="en-US" altLang="zh-CN"/>
              <a:t>你通过这个课程以后更值钱</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小农经济亦称“个体农民经济”。以家庭为单位、生产资料个体所有制为基础，完全或主要依靠自己劳动，满足自身消费为主的小规模农业经济。其中，有的以自有土地经营，有的以租入土地经营，亦有两者兼之。主要特点是： </a:t>
            </a:r>
            <a:r>
              <a:rPr lang="en-US" altLang="zh-CN" sz="1200" b="0" i="0" u="none" strike="noStrike" kern="1200" dirty="0">
                <a:solidFill>
                  <a:schemeClr val="tx1"/>
                </a:solidFill>
                <a:effectLst/>
                <a:latin typeface="+mn-lt"/>
                <a:ea typeface="+mn-ea"/>
                <a:cs typeface="+mn-cs"/>
              </a:rPr>
              <a:t>(1) </a:t>
            </a:r>
            <a:r>
              <a:rPr lang="zh-CN" altLang="en-US" sz="1200" b="0" i="0" u="none" strike="noStrike" kern="1200" dirty="0">
                <a:solidFill>
                  <a:schemeClr val="tx1"/>
                </a:solidFill>
                <a:effectLst/>
                <a:latin typeface="+mn-lt"/>
                <a:ea typeface="+mn-ea"/>
                <a:cs typeface="+mn-cs"/>
              </a:rPr>
              <a:t>在小块土地上使用落后的手工工具进行分散经营；</a:t>
            </a:r>
            <a:r>
              <a:rPr lang="en-US" altLang="zh-CN" sz="1200" b="0" i="0" u="none" strike="noStrike" kern="1200" dirty="0">
                <a:solidFill>
                  <a:schemeClr val="tx1"/>
                </a:solidFill>
                <a:effectLst/>
                <a:latin typeface="+mn-lt"/>
                <a:ea typeface="+mn-ea"/>
                <a:cs typeface="+mn-cs"/>
              </a:rPr>
              <a:t>(2) </a:t>
            </a:r>
            <a:r>
              <a:rPr lang="zh-CN" altLang="en-US" sz="1200" b="0" i="0" u="none" strike="noStrike" kern="1200" dirty="0">
                <a:solidFill>
                  <a:schemeClr val="tx1"/>
                </a:solidFill>
                <a:effectLst/>
                <a:latin typeface="+mn-lt"/>
                <a:ea typeface="+mn-ea"/>
                <a:cs typeface="+mn-cs"/>
              </a:rPr>
              <a:t>生产力水平低，抵抗自然灾害的能力弱；</a:t>
            </a:r>
            <a:r>
              <a:rPr lang="en-US" altLang="zh-CN" sz="1200" b="0" i="0" u="none" strike="noStrike" kern="1200" dirty="0">
                <a:solidFill>
                  <a:schemeClr val="tx1"/>
                </a:solidFill>
                <a:effectLst/>
                <a:latin typeface="+mn-lt"/>
                <a:ea typeface="+mn-ea"/>
                <a:cs typeface="+mn-cs"/>
              </a:rPr>
              <a:t>(3) </a:t>
            </a:r>
            <a:r>
              <a:rPr lang="zh-CN" altLang="en-US" sz="1200" b="0" i="0" u="none" strike="noStrike" kern="1200" dirty="0">
                <a:solidFill>
                  <a:schemeClr val="tx1"/>
                </a:solidFill>
                <a:effectLst/>
                <a:latin typeface="+mn-lt"/>
                <a:ea typeface="+mn-ea"/>
                <a:cs typeface="+mn-cs"/>
              </a:rPr>
              <a:t>经济地位不稳定，在私有制占统治地位的社会易于走向贫富两极分化。</a:t>
            </a:r>
            <a:endParaRPr kumimoji="1"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30</a:t>
            </a:fld>
            <a:endParaRPr lang="zh-CN" altLang="en-US"/>
          </a:p>
        </p:txBody>
      </p:sp>
    </p:spTree>
    <p:extLst>
      <p:ext uri="{BB962C8B-B14F-4D97-AF65-F5344CB8AC3E}">
        <p14:creationId xmlns:p14="http://schemas.microsoft.com/office/powerpoint/2010/main" val="2506071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2018/6/15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7407"/>
          <a:stretch>
            <a:fillRect/>
          </a:stretch>
        </p:blipFill>
        <p:spPr>
          <a:xfrm>
            <a:off x="0" y="-1"/>
            <a:ext cx="12192000" cy="6858001"/>
          </a:xfrm>
          <a:prstGeom prst="rect">
            <a:avLst/>
          </a:prstGeom>
        </p:spPr>
      </p:pic>
      <p:sp>
        <p:nvSpPr>
          <p:cNvPr id="4" name="矩形 3"/>
          <p:cNvSpPr/>
          <p:nvPr userDrawn="1"/>
        </p:nvSpPr>
        <p:spPr>
          <a:xfrm>
            <a:off x="0" y="-1"/>
            <a:ext cx="12192000" cy="685800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2018/6/15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2018/6/15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2018/6/15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2018/6/15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7407"/>
          <a:stretch>
            <a:fillRect/>
          </a:stretch>
        </p:blipFill>
        <p:spPr>
          <a:xfrm>
            <a:off x="0" y="-1"/>
            <a:ext cx="12192000" cy="6858001"/>
          </a:xfrm>
          <a:prstGeom prst="rect">
            <a:avLst/>
          </a:prstGeom>
        </p:spPr>
      </p:pic>
      <p:sp>
        <p:nvSpPr>
          <p:cNvPr id="4" name="矩形 3"/>
          <p:cNvSpPr/>
          <p:nvPr userDrawn="1"/>
        </p:nvSpPr>
        <p:spPr>
          <a:xfrm>
            <a:off x="0" y="-1"/>
            <a:ext cx="12192000" cy="685800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2018/6/15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2018/6/15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2018/6/15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2018/6/15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8.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ags" Target="../tags/tag7.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fld id="{D997B5FA-0921-464F-AAE1-844C04324D75}" type="datetimeFigureOut">
              <a:rPr lang="zh-CN" altLang="en-US" smtClean="0"/>
              <a:t>2018/6/15</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2018/6/15</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启体简体" panose="03000509000000000000"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2018/6/15</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3.xml"/><Relationship Id="rId1" Type="http://schemas.openxmlformats.org/officeDocument/2006/relationships/tags" Target="../tags/tag9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4.em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hemeOverride" Target="../theme/themeOverride1.xml"/><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image" Target="../media/image28.jpeg"/><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13.jpe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13.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14.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31.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15.xml"/><Relationship Id="rId1" Type="http://schemas.openxmlformats.org/officeDocument/2006/relationships/themeOverride" Target="../theme/themeOverride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image" Target="../media/image40.png"/><Relationship Id="rId4" Type="http://schemas.openxmlformats.org/officeDocument/2006/relationships/image" Target="../media/image39.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60.xml"/><Relationship Id="rId6" Type="http://schemas.openxmlformats.org/officeDocument/2006/relationships/image" Target="../media/image44.png"/><Relationship Id="rId5" Type="http://schemas.openxmlformats.org/officeDocument/2006/relationships/image" Target="../media/image30.jpeg"/><Relationship Id="rId4" Type="http://schemas.openxmlformats.org/officeDocument/2006/relationships/image" Target="../media/image43.jpe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hemeOverride" Target="../theme/themeOverride4.xml"/><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5.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5.jpe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themeOverride" Target="../theme/themeOverride8.xml"/><Relationship Id="rId4" Type="http://schemas.openxmlformats.org/officeDocument/2006/relationships/notesSlide" Target="../notesSlides/notesSlide1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hemeOverride" Target="../theme/themeOverride5.xml"/><Relationship Id="rId5" Type="http://schemas.openxmlformats.org/officeDocument/2006/relationships/image" Target="../media/image9.jpeg"/><Relationship Id="rId4"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themeOverride" Target="../theme/themeOverride9.xml"/><Relationship Id="rId4" Type="http://schemas.openxmlformats.org/officeDocument/2006/relationships/notesSlide" Target="../notesSlides/notesSlide18.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themeOverride" Target="../theme/themeOverride10.xml"/><Relationship Id="rId4" Type="http://schemas.openxmlformats.org/officeDocument/2006/relationships/notesSlide" Target="../notesSlides/notesSlide19.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hemeOverride" Target="../theme/themeOverride6.xml"/><Relationship Id="rId4"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87.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hemeOverride" Target="../theme/themeOverride7.xml"/><Relationship Id="rId4"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97.xml"/><Relationship Id="rId1" Type="http://schemas.openxmlformats.org/officeDocument/2006/relationships/themeOverride" Target="../theme/themeOverride11.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notesSlide" Target="../notesSlides/notesSlide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576580" y="1507490"/>
            <a:ext cx="11029315" cy="2355850"/>
          </a:xfrm>
        </p:spPr>
        <p:txBody>
          <a:bodyPr>
            <a:noAutofit/>
          </a:bodyPr>
          <a:lstStyle/>
          <a:p>
            <a:pPr algn="ctr">
              <a:lnSpc>
                <a:spcPct val="150000"/>
              </a:lnSpc>
            </a:pPr>
            <a:r>
              <a:rPr lang="zh-CN" altLang="en-US" sz="7200">
                <a:solidFill>
                  <a:schemeClr val="bg1"/>
                </a:solidFill>
                <a:sym typeface="+mn-ea"/>
              </a:rPr>
              <a:t>【极简近代史】</a:t>
            </a:r>
            <a:br>
              <a:rPr lang="zh-CN" altLang="zh-CN" sz="6000">
                <a:solidFill>
                  <a:schemeClr val="bg1"/>
                </a:solidFill>
              </a:rPr>
            </a:br>
            <a:r>
              <a:rPr lang="zh-CN" altLang="zh-CN" sz="5400">
                <a:solidFill>
                  <a:schemeClr val="bg1"/>
                </a:solidFill>
              </a:rPr>
              <a:t>                          </a:t>
            </a:r>
            <a:r>
              <a:rPr lang="en-US" altLang="zh-CN" sz="3600">
                <a:solidFill>
                  <a:schemeClr val="bg1"/>
                </a:solidFill>
                <a:sym typeface="+mn-ea"/>
              </a:rPr>
              <a:t>——</a:t>
            </a:r>
            <a:r>
              <a:rPr lang="zh-CN" altLang="en-US" sz="3600">
                <a:solidFill>
                  <a:schemeClr val="bg1"/>
                </a:solidFill>
                <a:sym typeface="+mn-ea"/>
              </a:rPr>
              <a:t>1小时搞定中国近现代史</a:t>
            </a:r>
          </a:p>
        </p:txBody>
      </p:sp>
      <p:pic>
        <p:nvPicPr>
          <p:cNvPr id="6" name="图片 5" descr="5"/>
          <p:cNvPicPr>
            <a:picLocks noChangeAspect="1"/>
          </p:cNvPicPr>
          <p:nvPr/>
        </p:nvPicPr>
        <p:blipFill>
          <a:blip r:embed="rId3"/>
          <a:stretch>
            <a:fillRect/>
          </a:stretch>
        </p:blipFill>
        <p:spPr>
          <a:xfrm>
            <a:off x="4765040" y="6082030"/>
            <a:ext cx="2661920" cy="644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b="5193"/>
          <a:stretch>
            <a:fillRect/>
          </a:stretch>
        </p:blipFill>
        <p:spPr>
          <a:xfrm>
            <a:off x="-32385" y="17145"/>
            <a:ext cx="12289790" cy="6851650"/>
          </a:xfrm>
          <a:prstGeom prst="rect">
            <a:avLst/>
          </a:prstGeom>
        </p:spPr>
      </p:pic>
      <p:sp>
        <p:nvSpPr>
          <p:cNvPr id="5" name="矩形 4"/>
          <p:cNvSpPr/>
          <p:nvPr/>
        </p:nvSpPr>
        <p:spPr>
          <a:xfrm>
            <a:off x="-74930" y="17780"/>
            <a:ext cx="12359640" cy="6844030"/>
          </a:xfrm>
          <a:prstGeom prst="rect">
            <a:avLst/>
          </a:prstGeom>
          <a:solidFill>
            <a:schemeClr val="bg1">
              <a:lumMod val="9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965835" y="1779270"/>
            <a:ext cx="10515600" cy="3724275"/>
          </a:xfrm>
        </p:spPr>
        <p:txBody>
          <a:bodyPr>
            <a:noAutofit/>
          </a:bodyPr>
          <a:lstStyle/>
          <a:p>
            <a:pPr algn="ctr">
              <a:lnSpc>
                <a:spcPct val="200000"/>
              </a:lnSpc>
            </a:pPr>
            <a:r>
              <a:rPr lang="zh-CN" altLang="en-US" sz="4800" b="1">
                <a:solidFill>
                  <a:schemeClr val="tx1"/>
                </a:solidFill>
              </a:rPr>
              <a:t>经历了无数的挫折坎坷，</a:t>
            </a:r>
            <a:br>
              <a:rPr lang="zh-CN" altLang="en-US" sz="4800" b="1">
                <a:solidFill>
                  <a:schemeClr val="tx1"/>
                </a:solidFill>
              </a:rPr>
            </a:br>
            <a:r>
              <a:rPr lang="zh-CN" altLang="en-US" sz="4800" b="1">
                <a:solidFill>
                  <a:schemeClr val="tx1"/>
                </a:solidFill>
              </a:rPr>
              <a:t>与敌人斗智斗勇，分分合合</a:t>
            </a:r>
            <a:br>
              <a:rPr lang="zh-CN" altLang="en-US" sz="4800" b="1">
                <a:solidFill>
                  <a:schemeClr val="tx1"/>
                </a:solidFill>
              </a:rPr>
            </a:br>
            <a:endParaRPr lang="zh-CN" altLang="en-US" sz="4800" b="1">
              <a:solidFill>
                <a:schemeClr val="tx1"/>
              </a:solidFill>
            </a:endParaRPr>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980940" y="2483485"/>
            <a:ext cx="6753860" cy="1325880"/>
          </a:xfrm>
        </p:spPr>
        <p:txBody>
          <a:bodyPr>
            <a:noAutofit/>
          </a:bodyPr>
          <a:lstStyle/>
          <a:p>
            <a:r>
              <a:rPr lang="zh-CN" altLang="en-US" sz="7200">
                <a:solidFill>
                  <a:schemeClr val="bg1"/>
                </a:solidFill>
              </a:rPr>
              <a:t>学习是一种信仰</a:t>
            </a:r>
          </a:p>
        </p:txBody>
      </p:sp>
      <p:pic>
        <p:nvPicPr>
          <p:cNvPr id="11" name="白色PNG.png" descr="白色PN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2880" y="1400175"/>
            <a:ext cx="5135245" cy="320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715" y="13970"/>
            <a:ext cx="12274550" cy="6858000"/>
          </a:xfrm>
          <a:prstGeom prst="rect">
            <a:avLst/>
          </a:prstGeom>
        </p:spPr>
      </p:pic>
      <p:sp>
        <p:nvSpPr>
          <p:cNvPr id="5" name="矩形 4"/>
          <p:cNvSpPr/>
          <p:nvPr/>
        </p:nvSpPr>
        <p:spPr>
          <a:xfrm>
            <a:off x="-5715" y="13970"/>
            <a:ext cx="12233910" cy="6849110"/>
          </a:xfrm>
          <a:prstGeom prst="rect">
            <a:avLst/>
          </a:prstGeom>
          <a:solidFill>
            <a:schemeClr val="bg1">
              <a:lumMod val="9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838200" y="1253490"/>
            <a:ext cx="10515600" cy="4351338"/>
          </a:xfrm>
        </p:spPr>
        <p:txBody>
          <a:bodyPr/>
          <a:lstStyle/>
          <a:p>
            <a:pPr marL="0" indent="0" algn="ctr">
              <a:lnSpc>
                <a:spcPct val="200000"/>
              </a:lnSpc>
              <a:buNone/>
            </a:pPr>
            <a:r>
              <a:rPr lang="zh-CN" altLang="en-US" sz="4400" b="1">
                <a:sym typeface="+mn-ea"/>
              </a:rPr>
              <a:t>中国共产党</a:t>
            </a:r>
            <a:br>
              <a:rPr lang="zh-CN" altLang="en-US" sz="4400" b="1">
                <a:sym typeface="+mn-ea"/>
              </a:rPr>
            </a:br>
            <a:r>
              <a:rPr lang="zh-CN" altLang="en-US" sz="4400" b="1">
                <a:sym typeface="+mn-ea"/>
              </a:rPr>
              <a:t>终于带领着中国人民走出了迷雾</a:t>
            </a:r>
            <a:br>
              <a:rPr lang="zh-CN" altLang="en-US" sz="4400" b="1">
                <a:sym typeface="+mn-ea"/>
              </a:rPr>
            </a:br>
            <a:r>
              <a:rPr lang="zh-CN" altLang="en-US" sz="4400" b="1">
                <a:sym typeface="+mn-ea"/>
              </a:rPr>
              <a:t>迎来了历史性的时刻！</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8660" y="769620"/>
            <a:ext cx="7194550" cy="4845685"/>
          </a:xfrm>
        </p:spPr>
        <p:txBody>
          <a:bodyPr>
            <a:noAutofit/>
          </a:bodyPr>
          <a:lstStyle/>
          <a:p>
            <a:pPr marL="0" indent="0" algn="ctr">
              <a:lnSpc>
                <a:spcPct val="200000"/>
              </a:lnSpc>
              <a:buNone/>
            </a:pPr>
            <a:r>
              <a:rPr lang="en-US" altLang="zh-CN" sz="3600">
                <a:latin typeface="Arial" panose="020B0604020202020204" pitchFamily="34" charset="0"/>
                <a:cs typeface="Arial" panose="020B0604020202020204" pitchFamily="34" charset="0"/>
              </a:rPr>
              <a:t>1949</a:t>
            </a:r>
            <a:r>
              <a:rPr lang="zh-CN" altLang="en-US" sz="3600">
                <a:latin typeface="Arial" panose="020B0604020202020204" pitchFamily="34" charset="0"/>
                <a:cs typeface="Arial" panose="020B0604020202020204" pitchFamily="34" charset="0"/>
              </a:rPr>
              <a:t>年</a:t>
            </a:r>
            <a:r>
              <a:rPr lang="en-US" altLang="zh-CN" sz="3600">
                <a:latin typeface="Arial" panose="020B0604020202020204" pitchFamily="34" charset="0"/>
                <a:cs typeface="Arial" panose="020B0604020202020204" pitchFamily="34" charset="0"/>
              </a:rPr>
              <a:t>10</a:t>
            </a:r>
            <a:r>
              <a:rPr lang="zh-CN" altLang="en-US" sz="3600">
                <a:latin typeface="Arial" panose="020B0604020202020204" pitchFamily="34" charset="0"/>
                <a:cs typeface="Arial" panose="020B0604020202020204" pitchFamily="34" charset="0"/>
              </a:rPr>
              <a:t>月</a:t>
            </a:r>
            <a:r>
              <a:rPr lang="en-US" altLang="zh-CN" sz="3600">
                <a:latin typeface="Arial" panose="020B0604020202020204" pitchFamily="34" charset="0"/>
                <a:cs typeface="Arial" panose="020B0604020202020204" pitchFamily="34" charset="0"/>
              </a:rPr>
              <a:t>1</a:t>
            </a:r>
            <a:r>
              <a:rPr lang="zh-CN" altLang="en-US" sz="3600">
                <a:latin typeface="Arial" panose="020B0604020202020204" pitchFamily="34" charset="0"/>
                <a:cs typeface="Arial" panose="020B0604020202020204" pitchFamily="34" charset="0"/>
              </a:rPr>
              <a:t>日</a:t>
            </a:r>
          </a:p>
          <a:p>
            <a:pPr marL="0" indent="0" algn="ctr">
              <a:lnSpc>
                <a:spcPct val="200000"/>
              </a:lnSpc>
              <a:buNone/>
            </a:pPr>
            <a:r>
              <a:rPr lang="en-US" altLang="zh-CN" sz="3600"/>
              <a:t>“</a:t>
            </a:r>
            <a:r>
              <a:rPr lang="zh-CN" altLang="en-US" sz="3600"/>
              <a:t>同胞们，</a:t>
            </a:r>
          </a:p>
          <a:p>
            <a:pPr marL="0" indent="0" algn="ctr">
              <a:lnSpc>
                <a:spcPct val="200000"/>
              </a:lnSpc>
              <a:buNone/>
            </a:pPr>
            <a:r>
              <a:rPr lang="zh-CN" altLang="en-US" sz="3600"/>
              <a:t>中华人民共和国 中央人民政府</a:t>
            </a:r>
          </a:p>
          <a:p>
            <a:pPr marL="0" indent="0" algn="ctr">
              <a:lnSpc>
                <a:spcPct val="200000"/>
              </a:lnSpc>
              <a:buNone/>
            </a:pPr>
            <a:r>
              <a:rPr lang="zh-CN" altLang="en-US" sz="3600"/>
              <a:t>         在今天成立了!  </a:t>
            </a:r>
            <a:r>
              <a:rPr lang="en-US" altLang="zh-CN" sz="3600"/>
              <a:t>”</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2" name="图片 1" descr="11057008478994229095[1]"/>
          <p:cNvPicPr>
            <a:picLocks noChangeAspect="1"/>
          </p:cNvPicPr>
          <p:nvPr/>
        </p:nvPicPr>
        <p:blipFill>
          <a:blip r:embed="rId3"/>
          <a:stretch>
            <a:fillRect/>
          </a:stretch>
        </p:blipFill>
        <p:spPr>
          <a:xfrm>
            <a:off x="8260080" y="1466850"/>
            <a:ext cx="2974975" cy="4080510"/>
          </a:xfrm>
          <a:prstGeom prst="round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404653" y="2218928"/>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400591" y="3818972"/>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598887" y="389802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432658" y="173631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5283835" y="2568575"/>
            <a:ext cx="768350" cy="1438910"/>
          </a:xfrm>
          <a:prstGeom prst="rect">
            <a:avLst/>
          </a:prstGeom>
          <a:blipFill>
            <a:blip r:embed="rId4" cstate="print"/>
            <a:stretch>
              <a:fillRect/>
            </a:stretch>
          </a:blipFill>
        </p:spPr>
        <p:txBody>
          <a:bodyPr wrap="square" lIns="0" tIns="0" rIns="0" bIns="0" rtlCol="0"/>
          <a:lstStyle/>
          <a:p>
            <a:endParaRPr/>
          </a:p>
        </p:txBody>
      </p:sp>
      <p:sp>
        <p:nvSpPr>
          <p:cNvPr id="13" name="object 69"/>
          <p:cNvSpPr/>
          <p:nvPr/>
        </p:nvSpPr>
        <p:spPr>
          <a:xfrm>
            <a:off x="4676775" y="2568575"/>
            <a:ext cx="776605" cy="1426845"/>
          </a:xfrm>
          <a:prstGeom prst="rect">
            <a:avLst/>
          </a:prstGeom>
          <a:blipFill>
            <a:blip r:embed="rId2" cstate="print"/>
            <a:stretch>
              <a:fillRect/>
            </a:stretch>
          </a:blipFill>
        </p:spPr>
        <p:txBody>
          <a:bodyPr wrap="square" lIns="0" tIns="0" rIns="0" bIns="0" rtlCol="0"/>
          <a:lstStyle/>
          <a:p>
            <a:endParaRPr/>
          </a:p>
        </p:txBody>
      </p:sp>
      <p:sp>
        <p:nvSpPr>
          <p:cNvPr id="17" name="文本框 16"/>
          <p:cNvSpPr txBox="1"/>
          <p:nvPr/>
        </p:nvSpPr>
        <p:spPr>
          <a:xfrm>
            <a:off x="4585335" y="4077335"/>
            <a:ext cx="1548130" cy="706755"/>
          </a:xfrm>
          <a:prstGeom prst="rect">
            <a:avLst/>
          </a:prstGeom>
          <a:noFill/>
        </p:spPr>
        <p:txBody>
          <a:bodyPr wrap="square" rtlCol="0">
            <a:spAutoFit/>
          </a:bodyPr>
          <a:lstStyle/>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半殖民地</a:t>
            </a:r>
          </a:p>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半封建社会</a:t>
            </a:r>
          </a:p>
        </p:txBody>
      </p:sp>
      <p:sp>
        <p:nvSpPr>
          <p:cNvPr id="18" name="文本框 17"/>
          <p:cNvSpPr txBox="1"/>
          <p:nvPr/>
        </p:nvSpPr>
        <p:spPr>
          <a:xfrm>
            <a:off x="1245044" y="4095831"/>
            <a:ext cx="1513114" cy="398780"/>
          </a:xfrm>
          <a:prstGeom prst="rect">
            <a:avLst/>
          </a:prstGeom>
          <a:noFill/>
        </p:spPr>
        <p:txBody>
          <a:bodyPr wrap="square" rtlCol="0">
            <a:spAutoFit/>
          </a:bodyPr>
          <a:lstStyle/>
          <a:p>
            <a:r>
              <a:rPr kumimoji="1" lang="zh-CN" altLang="en-US" sz="2000" b="1">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000" b="1" dirty="0">
              <a:latin typeface="黑体" panose="02010609060101010101" pitchFamily="49" charset="-122"/>
              <a:ea typeface="黑体" panose="02010609060101010101" pitchFamily="49" charset="-122"/>
              <a:cs typeface="黑体" panose="02010609060101010101" pitchFamily="49" charset="-122"/>
            </a:endParaRPr>
          </a:p>
        </p:txBody>
      </p:sp>
      <p:sp>
        <p:nvSpPr>
          <p:cNvPr id="3" name="object 61"/>
          <p:cNvSpPr txBox="1"/>
          <p:nvPr/>
        </p:nvSpPr>
        <p:spPr>
          <a:xfrm>
            <a:off x="5963752" y="390437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1949</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新中国成立</a:t>
            </a:r>
          </a:p>
        </p:txBody>
      </p:sp>
      <p:sp>
        <p:nvSpPr>
          <p:cNvPr id="5" name="object 62"/>
          <p:cNvSpPr/>
          <p:nvPr/>
        </p:nvSpPr>
        <p:spPr>
          <a:xfrm>
            <a:off x="6867373" y="173631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6823241" y="3818972"/>
            <a:ext cx="88264" cy="193039"/>
          </a:xfrm>
          <a:prstGeom prst="rect">
            <a:avLst/>
          </a:prstGeom>
          <a:blipFill>
            <a:blip r:embed="rId3" cstate="print"/>
            <a:stretch>
              <a:fillRect/>
            </a:stretch>
          </a:blipFill>
        </p:spPr>
        <p:txBody>
          <a:bodyPr wrap="square" lIns="0" tIns="0" rIns="0" bIns="0" rtlCol="0"/>
          <a:lstStyle/>
          <a:p>
            <a:endParaRPr/>
          </a:p>
        </p:txBody>
      </p:sp>
      <p:pic>
        <p:nvPicPr>
          <p:cNvPr id="15" name="图片 14" descr="cartoon-question-mark_small[1]"/>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rot="20700000">
            <a:off x="8150860" y="2816860"/>
            <a:ext cx="1768475" cy="1768475"/>
          </a:xfrm>
          <a:prstGeom prst="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77465" y="1682115"/>
            <a:ext cx="7036435" cy="3105785"/>
          </a:xfrm>
        </p:spPr>
        <p:txBody>
          <a:bodyPr>
            <a:noAutofit/>
          </a:bodyPr>
          <a:lstStyle/>
          <a:p>
            <a:pPr marL="0" indent="0" algn="ctr">
              <a:lnSpc>
                <a:spcPct val="200000"/>
              </a:lnSpc>
              <a:buNone/>
            </a:pPr>
            <a:r>
              <a:rPr lang="zh-CN" altLang="en-US" sz="4400"/>
              <a:t>我们终于苦尽甘来了</a:t>
            </a:r>
          </a:p>
          <a:p>
            <a:pPr marL="0" indent="0" algn="ctr">
              <a:lnSpc>
                <a:spcPct val="200000"/>
              </a:lnSpc>
              <a:buNone/>
            </a:pPr>
            <a:r>
              <a:rPr lang="zh-CN" altLang="en-US" sz="4400"/>
              <a:t>可以无忧无虑的</a:t>
            </a:r>
            <a:r>
              <a:rPr lang="en-US" altLang="zh-CN" sz="4400"/>
              <a:t>happy</a:t>
            </a:r>
            <a:r>
              <a:rPr lang="zh-CN" altLang="en-US" sz="4400"/>
              <a:t>了</a:t>
            </a:r>
            <a:r>
              <a:rPr lang="en-US" altLang="zh-CN" sz="4400"/>
              <a:t>~</a:t>
            </a:r>
          </a:p>
        </p:txBody>
      </p:sp>
      <p:sp>
        <p:nvSpPr>
          <p:cNvPr id="4"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477760" y="3195955"/>
            <a:ext cx="4543425" cy="454342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77160" y="1838325"/>
            <a:ext cx="7036435" cy="1275715"/>
          </a:xfrm>
        </p:spPr>
        <p:txBody>
          <a:bodyPr>
            <a:noAutofit/>
          </a:bodyPr>
          <a:lstStyle/>
          <a:p>
            <a:pPr marL="0" indent="0" algn="ctr">
              <a:lnSpc>
                <a:spcPct val="200000"/>
              </a:lnSpc>
              <a:buNone/>
            </a:pPr>
            <a:r>
              <a:rPr lang="zh-CN" altLang="en-US" sz="3600"/>
              <a:t>真的可以轻松了么</a:t>
            </a:r>
            <a:r>
              <a:rPr lang="en-US" altLang="zh-CN" sz="3600"/>
              <a:t> ?</a:t>
            </a:r>
          </a:p>
          <a:p>
            <a:pPr marL="0" indent="0" algn="ctr">
              <a:lnSpc>
                <a:spcPct val="200000"/>
              </a:lnSpc>
              <a:buNone/>
            </a:pPr>
            <a:r>
              <a:rPr lang="zh-CN" altLang="en-US" sz="3600"/>
              <a:t>真的一切都无比美好了么？</a:t>
            </a:r>
          </a:p>
        </p:txBody>
      </p:sp>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Ⅰ：第一次脱贫计划</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78100" y="1479550"/>
            <a:ext cx="7036435" cy="3094355"/>
          </a:xfrm>
        </p:spPr>
        <p:txBody>
          <a:bodyPr>
            <a:noAutofit/>
          </a:bodyPr>
          <a:lstStyle/>
          <a:p>
            <a:pPr marL="0" indent="0" algn="ctr">
              <a:lnSpc>
                <a:spcPct val="200000"/>
              </a:lnSpc>
              <a:buNone/>
            </a:pPr>
            <a:r>
              <a:rPr lang="zh-CN" altLang="en-US" sz="3600"/>
              <a:t>如果这么轻松，</a:t>
            </a:r>
          </a:p>
          <a:p>
            <a:pPr marL="0" indent="0" algn="ctr">
              <a:lnSpc>
                <a:spcPct val="200000"/>
              </a:lnSpc>
              <a:buNone/>
            </a:pPr>
            <a:r>
              <a:rPr lang="zh-CN" altLang="en-US" sz="3600"/>
              <a:t>那我们拿什么来忆苦思甜？</a:t>
            </a:r>
          </a:p>
        </p:txBody>
      </p:sp>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136380" y="4000500"/>
            <a:ext cx="3285490" cy="2856865"/>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5" name="内容占位符 4"/>
          <p:cNvPicPr>
            <a:picLocks noGrp="1" noChangeAspect="1"/>
          </p:cNvPicPr>
          <p:nvPr>
            <p:ph idx="1"/>
          </p:nvPr>
        </p:nvPicPr>
        <p:blipFill>
          <a:blip r:embed="rId3"/>
          <a:stretch>
            <a:fillRect/>
          </a:stretch>
        </p:blipFill>
        <p:spPr>
          <a:xfrm>
            <a:off x="721360" y="934720"/>
            <a:ext cx="1746250" cy="1746250"/>
          </a:xfrm>
          <a:prstGeom prst="rect">
            <a:avLst/>
          </a:prstGeom>
        </p:spPr>
      </p:pic>
      <p:sp>
        <p:nvSpPr>
          <p:cNvPr id="6" name="内容占位符 2"/>
          <p:cNvSpPr>
            <a:spLocks noGrp="1"/>
          </p:cNvSpPr>
          <p:nvPr/>
        </p:nvSpPr>
        <p:spPr>
          <a:xfrm>
            <a:off x="2577465" y="2496820"/>
            <a:ext cx="7036435" cy="1050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zh-CN" altLang="en-US"/>
              <a:t>因为我们还没有实现原定的目标，还有很多需要发展的地方，经济不发达，生产力</a:t>
            </a:r>
            <a:r>
              <a:rPr lang="en-US" altLang="zh-CN"/>
              <a:t>......</a:t>
            </a:r>
          </a:p>
        </p:txBody>
      </p:sp>
      <p:pic>
        <p:nvPicPr>
          <p:cNvPr id="7" name="图片 6"/>
          <p:cNvPicPr>
            <a:picLocks noChangeAspect="1"/>
          </p:cNvPicPr>
          <p:nvPr/>
        </p:nvPicPr>
        <p:blipFill>
          <a:blip r:embed="rId4">
            <a:clrChange>
              <a:clrFrom>
                <a:srgbClr val="FEFEFE">
                  <a:alpha val="100000"/>
                </a:srgbClr>
              </a:clrFrom>
              <a:clrTo>
                <a:srgbClr val="FEFEFE">
                  <a:alpha val="100000"/>
                  <a:alpha val="0"/>
                </a:srgbClr>
              </a:clrTo>
            </a:clrChange>
          </a:blip>
          <a:srcRect t="6107" b="18291"/>
          <a:stretch>
            <a:fillRect/>
          </a:stretch>
        </p:blipFill>
        <p:spPr>
          <a:xfrm>
            <a:off x="9277350" y="2137410"/>
            <a:ext cx="2106930" cy="1593850"/>
          </a:xfrm>
          <a:prstGeom prst="rect">
            <a:avLst/>
          </a:prstGeom>
        </p:spPr>
      </p:pic>
      <p:sp>
        <p:nvSpPr>
          <p:cNvPr id="8" name="文本框 7"/>
          <p:cNvSpPr txBox="1"/>
          <p:nvPr/>
        </p:nvSpPr>
        <p:spPr>
          <a:xfrm>
            <a:off x="2467610" y="934720"/>
            <a:ext cx="4174490" cy="953135"/>
          </a:xfrm>
          <a:prstGeom prst="rect">
            <a:avLst/>
          </a:prstGeom>
          <a:noFill/>
        </p:spPr>
        <p:txBody>
          <a:bodyPr wrap="square" rtlCol="0" anchor="t">
            <a:spAutoFit/>
          </a:bodyPr>
          <a:lstStyle/>
          <a:p>
            <a:pPr marL="0" indent="0" algn="l">
              <a:lnSpc>
                <a:spcPct val="200000"/>
              </a:lnSpc>
              <a:buNone/>
            </a:pPr>
            <a:r>
              <a:rPr lang="zh-CN" altLang="en-US" sz="2800">
                <a:latin typeface="方正启体简体" panose="03000509000000000000" charset="-122"/>
                <a:ea typeface="方正启体简体" panose="03000509000000000000" charset="-122"/>
                <a:sym typeface="+mn-ea"/>
              </a:rPr>
              <a:t>为啥啊？？没完了啊？？</a:t>
            </a:r>
          </a:p>
        </p:txBody>
      </p:sp>
      <p:pic>
        <p:nvPicPr>
          <p:cNvPr id="9" name="内容占位符 4"/>
          <p:cNvPicPr>
            <a:picLocks noChangeAspect="1"/>
          </p:cNvPicPr>
          <p:nvPr/>
        </p:nvPicPr>
        <p:blipFill>
          <a:blip r:embed="rId3"/>
          <a:srcRect b="25200"/>
          <a:stretch>
            <a:fillRect/>
          </a:stretch>
        </p:blipFill>
        <p:spPr>
          <a:xfrm>
            <a:off x="721360" y="3936365"/>
            <a:ext cx="1746250" cy="1306195"/>
          </a:xfrm>
          <a:prstGeom prst="rect">
            <a:avLst/>
          </a:prstGeom>
        </p:spPr>
      </p:pic>
      <p:sp>
        <p:nvSpPr>
          <p:cNvPr id="10" name="文本框 9"/>
          <p:cNvSpPr txBox="1"/>
          <p:nvPr/>
        </p:nvSpPr>
        <p:spPr>
          <a:xfrm>
            <a:off x="2577465" y="3950335"/>
            <a:ext cx="1631950" cy="953135"/>
          </a:xfrm>
          <a:prstGeom prst="rect">
            <a:avLst/>
          </a:prstGeom>
          <a:noFill/>
        </p:spPr>
        <p:txBody>
          <a:bodyPr wrap="square" rtlCol="0" anchor="t">
            <a:spAutoFit/>
          </a:bodyPr>
          <a:lstStyle/>
          <a:p>
            <a:pPr marL="0" indent="0" algn="l">
              <a:lnSpc>
                <a:spcPct val="200000"/>
              </a:lnSpc>
              <a:buNone/>
            </a:pPr>
            <a:r>
              <a:rPr lang="zh-CN" altLang="en-US" sz="2800">
                <a:latin typeface="方正启体简体" panose="03000509000000000000" charset="-122"/>
                <a:ea typeface="方正启体简体" panose="03000509000000000000" charset="-122"/>
                <a:sym typeface="+mn-ea"/>
              </a:rPr>
              <a:t>说人话！</a:t>
            </a:r>
          </a:p>
        </p:txBody>
      </p:sp>
      <p:pic>
        <p:nvPicPr>
          <p:cNvPr id="11" name="图片 10"/>
          <p:cNvPicPr>
            <a:picLocks noChangeAspect="1"/>
          </p:cNvPicPr>
          <p:nvPr/>
        </p:nvPicPr>
        <p:blipFill>
          <a:blip r:embed="rId4">
            <a:clrChange>
              <a:clrFrom>
                <a:srgbClr val="FEFEFE">
                  <a:alpha val="100000"/>
                </a:srgbClr>
              </a:clrFrom>
              <a:clrTo>
                <a:srgbClr val="FEFEFE">
                  <a:alpha val="100000"/>
                  <a:alpha val="0"/>
                </a:srgbClr>
              </a:clrTo>
            </a:clrChange>
          </a:blip>
          <a:srcRect t="6107" b="18291"/>
          <a:stretch>
            <a:fillRect/>
          </a:stretch>
        </p:blipFill>
        <p:spPr>
          <a:xfrm>
            <a:off x="9356725" y="4582795"/>
            <a:ext cx="2106930" cy="1593850"/>
          </a:xfrm>
          <a:prstGeom prst="rect">
            <a:avLst/>
          </a:prstGeom>
        </p:spPr>
      </p:pic>
      <p:sp>
        <p:nvSpPr>
          <p:cNvPr id="12" name="文本框 11"/>
          <p:cNvSpPr txBox="1"/>
          <p:nvPr/>
        </p:nvSpPr>
        <p:spPr>
          <a:xfrm>
            <a:off x="5977255" y="4903470"/>
            <a:ext cx="3136265" cy="953135"/>
          </a:xfrm>
          <a:prstGeom prst="rect">
            <a:avLst/>
          </a:prstGeom>
          <a:noFill/>
        </p:spPr>
        <p:txBody>
          <a:bodyPr wrap="square" rtlCol="0" anchor="t">
            <a:spAutoFit/>
          </a:bodyPr>
          <a:lstStyle/>
          <a:p>
            <a:pPr marL="0" indent="0" algn="l">
              <a:lnSpc>
                <a:spcPct val="200000"/>
              </a:lnSpc>
              <a:buNone/>
            </a:pPr>
            <a:r>
              <a:rPr lang="en-US" altLang="zh-CN" sz="2800">
                <a:latin typeface="方正启体简体" panose="03000509000000000000" charset="-122"/>
                <a:ea typeface="方正启体简体" panose="03000509000000000000" charset="-122"/>
                <a:sym typeface="+mn-ea"/>
              </a:rPr>
              <a:t> </a:t>
            </a:r>
            <a:r>
              <a:rPr lang="zh-CN" altLang="en-US" sz="2800">
                <a:latin typeface="方正启体简体" panose="03000509000000000000" charset="-122"/>
                <a:ea typeface="方正启体简体" panose="03000509000000000000" charset="-122"/>
                <a:sym typeface="+mn-ea"/>
              </a:rPr>
              <a:t>还是穷！还是落后！</a:t>
            </a:r>
          </a:p>
        </p:txBody>
      </p:sp>
      <p:pic>
        <p:nvPicPr>
          <p:cNvPr id="13" name="内容占位符 4"/>
          <p:cNvPicPr>
            <a:picLocks noChangeAspect="1"/>
          </p:cNvPicPr>
          <p:nvPr/>
        </p:nvPicPr>
        <p:blipFill>
          <a:blip r:embed="rId3"/>
          <a:srcRect b="25200"/>
          <a:stretch>
            <a:fillRect/>
          </a:stretch>
        </p:blipFill>
        <p:spPr>
          <a:xfrm>
            <a:off x="831215" y="5482590"/>
            <a:ext cx="1746250" cy="1306195"/>
          </a:xfrm>
          <a:prstGeom prst="rect">
            <a:avLst/>
          </a:prstGeom>
        </p:spPr>
      </p:pic>
      <p:sp>
        <p:nvSpPr>
          <p:cNvPr id="14" name="椭圆 13"/>
          <p:cNvSpPr/>
          <p:nvPr/>
        </p:nvSpPr>
        <p:spPr>
          <a:xfrm>
            <a:off x="1262380" y="5816600"/>
            <a:ext cx="908685" cy="6673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693035" y="5659120"/>
            <a:ext cx="1631950" cy="953135"/>
          </a:xfrm>
          <a:prstGeom prst="rect">
            <a:avLst/>
          </a:prstGeom>
          <a:noFill/>
        </p:spPr>
        <p:txBody>
          <a:bodyPr wrap="square" rtlCol="0" anchor="t">
            <a:spAutoFit/>
          </a:bodyPr>
          <a:lstStyle/>
          <a:p>
            <a:pPr marL="0" indent="0" algn="l">
              <a:lnSpc>
                <a:spcPct val="200000"/>
              </a:lnSpc>
              <a:buNone/>
            </a:pPr>
            <a:r>
              <a:rPr lang="en-US" altLang="zh-CN" sz="2800">
                <a:latin typeface="方正启体简体" panose="03000509000000000000" charset="-122"/>
                <a:ea typeface="方正启体简体" panose="03000509000000000000" charset="-122"/>
                <a:sym typeface="+mn-ea"/>
              </a:rPr>
              <a:t>......</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3" name="内容占位符 2"/>
          <p:cNvSpPr>
            <a:spLocks noGrp="1"/>
          </p:cNvSpPr>
          <p:nvPr>
            <p:ph idx="1"/>
          </p:nvPr>
        </p:nvSpPr>
        <p:spPr/>
        <p:txBody>
          <a:bodyPr/>
          <a:lstStyle/>
          <a:p>
            <a:pPr marL="0" indent="0">
              <a:buNone/>
            </a:pPr>
            <a:r>
              <a:rPr lang="zh-CN" altLang="en-US" sz="4000"/>
              <a:t>我们要一起脱贫致富！！</a:t>
            </a:r>
          </a:p>
        </p:txBody>
      </p:sp>
      <p:pic>
        <p:nvPicPr>
          <p:cNvPr id="4" name="图片 3"/>
          <p:cNvPicPr>
            <a:picLocks noChangeAspect="1"/>
          </p:cNvPicPr>
          <p:nvPr/>
        </p:nvPicPr>
        <p:blipFill>
          <a:blip r:embed="rId3"/>
          <a:stretch>
            <a:fillRect/>
          </a:stretch>
        </p:blipFill>
        <p:spPr>
          <a:xfrm>
            <a:off x="7092315" y="2805430"/>
            <a:ext cx="4039870" cy="402844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3" name="内容占位符 2"/>
          <p:cNvSpPr>
            <a:spLocks noGrp="1"/>
          </p:cNvSpPr>
          <p:nvPr>
            <p:ph idx="1"/>
          </p:nvPr>
        </p:nvSpPr>
        <p:spPr>
          <a:xfrm>
            <a:off x="724535" y="1428115"/>
            <a:ext cx="10515600" cy="4351338"/>
          </a:xfrm>
        </p:spPr>
        <p:txBody>
          <a:bodyPr/>
          <a:lstStyle/>
          <a:p>
            <a:pPr marL="0" indent="0">
              <a:buNone/>
            </a:pPr>
            <a:r>
              <a:rPr lang="zh-CN" altLang="en-US" sz="4000"/>
              <a:t>其实我们是有目标的！</a:t>
            </a:r>
          </a:p>
        </p:txBody>
      </p:sp>
      <p:pic>
        <p:nvPicPr>
          <p:cNvPr id="16" name="图片 15"/>
          <p:cNvPicPr>
            <a:picLocks noChangeAspect="1"/>
          </p:cNvPicPr>
          <p:nvPr/>
        </p:nvPicPr>
        <p:blipFill>
          <a:blip r:embed="rId3"/>
          <a:stretch>
            <a:fillRect/>
          </a:stretch>
        </p:blipFill>
        <p:spPr>
          <a:xfrm>
            <a:off x="1291590" y="3053080"/>
            <a:ext cx="8596630" cy="1596390"/>
          </a:xfrm>
          <a:prstGeom prst="rect">
            <a:avLst/>
          </a:prstGeom>
        </p:spPr>
      </p:pic>
      <p:sp>
        <p:nvSpPr>
          <p:cNvPr id="5" name="圆角矩形 4"/>
          <p:cNvSpPr/>
          <p:nvPr/>
        </p:nvSpPr>
        <p:spPr>
          <a:xfrm>
            <a:off x="1447165" y="3484245"/>
            <a:ext cx="4442460" cy="496570"/>
          </a:xfrm>
          <a:prstGeom prst="roundRect">
            <a:avLst/>
          </a:prstGeom>
          <a:noFill/>
          <a:ln w="254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70220" y="447675"/>
            <a:ext cx="2327275" cy="706755"/>
          </a:xfrm>
          <a:prstGeom prst="rect">
            <a:avLst/>
          </a:prstGeom>
          <a:noFill/>
        </p:spPr>
        <p:txBody>
          <a:bodyPr wrap="square" rtlCol="0">
            <a:spAutoFit/>
          </a:bodyPr>
          <a:lstStyle/>
          <a:p>
            <a:r>
              <a:rPr lang="zh-CN" altLang="en-US" sz="4000">
                <a:solidFill>
                  <a:schemeClr val="bg1"/>
                </a:solidFill>
                <a:latin typeface="方正清刻本悦宋简体" panose="02000000000000000000" charset="-122"/>
                <a:ea typeface="方正清刻本悦宋简体" panose="02000000000000000000" charset="-122"/>
              </a:rPr>
              <a:t>周扬</a:t>
            </a:r>
          </a:p>
        </p:txBody>
      </p:sp>
      <p:cxnSp>
        <p:nvCxnSpPr>
          <p:cNvPr id="5" name="直接连接符 4"/>
          <p:cNvCxnSpPr/>
          <p:nvPr/>
        </p:nvCxnSpPr>
        <p:spPr>
          <a:xfrm>
            <a:off x="5570220" y="1434465"/>
            <a:ext cx="4621530" cy="565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480050" y="1975485"/>
            <a:ext cx="6719570" cy="4246245"/>
          </a:xfrm>
          <a:prstGeom prst="rect">
            <a:avLst/>
          </a:prstGeom>
          <a:noFill/>
        </p:spPr>
        <p:txBody>
          <a:bodyPr wrap="square" rtlCol="0">
            <a:spAutoFit/>
          </a:bodyPr>
          <a:lstStyle/>
          <a:p>
            <a:pPr>
              <a:lnSpc>
                <a:spcPct val="150000"/>
              </a:lnSpc>
            </a:pPr>
            <a:r>
              <a:rPr lang="zh-CN" altLang="en-US" sz="2000">
                <a:solidFill>
                  <a:schemeClr val="bg1"/>
                </a:solidFill>
                <a:latin typeface="楷体" panose="02010609060101010101" charset="-122"/>
                <a:ea typeface="楷体" panose="02010609060101010101" charset="-122"/>
              </a:rPr>
              <a:t>尚德机构金牌讲师</a:t>
            </a:r>
          </a:p>
          <a:p>
            <a:pPr>
              <a:lnSpc>
                <a:spcPct val="150000"/>
              </a:lnSpc>
            </a:pPr>
            <a:r>
              <a:rPr lang="zh-CN" altLang="en-US" sz="2000">
                <a:solidFill>
                  <a:schemeClr val="bg1"/>
                </a:solidFill>
                <a:latin typeface="楷体" panose="02010609060101010101" charset="-122"/>
                <a:ea typeface="楷体" panose="02010609060101010101" charset="-122"/>
              </a:rPr>
              <a:t>哈尔滨师范大学</a:t>
            </a:r>
          </a:p>
          <a:p>
            <a:pPr>
              <a:lnSpc>
                <a:spcPct val="150000"/>
              </a:lnSpc>
            </a:pPr>
            <a:r>
              <a:rPr lang="zh-CN" altLang="en-US" sz="2000">
                <a:solidFill>
                  <a:schemeClr val="bg1"/>
                </a:solidFill>
                <a:latin typeface="楷体" panose="02010609060101010101" charset="-122"/>
                <a:ea typeface="楷体" panose="02010609060101010101" charset="-122"/>
              </a:rPr>
              <a:t>英语专业八级，普通话一级乙等</a:t>
            </a:r>
          </a:p>
          <a:p>
            <a:pPr>
              <a:lnSpc>
                <a:spcPct val="150000"/>
              </a:lnSpc>
            </a:pPr>
            <a:endParaRPr lang="zh-CN" altLang="en-US" sz="2000">
              <a:solidFill>
                <a:schemeClr val="bg1"/>
              </a:solidFill>
              <a:latin typeface="楷体" panose="02010609060101010101" charset="-122"/>
              <a:ea typeface="楷体" panose="02010609060101010101" charset="-122"/>
            </a:endParaRPr>
          </a:p>
          <a:p>
            <a:pPr>
              <a:lnSpc>
                <a:spcPct val="150000"/>
              </a:lnSpc>
            </a:pPr>
            <a:r>
              <a:rPr lang="en-US" altLang="zh-CN" sz="2000">
                <a:solidFill>
                  <a:schemeClr val="bg1"/>
                </a:solidFill>
                <a:latin typeface="楷体" panose="02010609060101010101" charset="-122"/>
                <a:ea typeface="楷体" panose="02010609060101010101" charset="-122"/>
              </a:rPr>
              <a:t>2000</a:t>
            </a:r>
            <a:r>
              <a:rPr lang="zh-CN" altLang="en-US" sz="2000">
                <a:solidFill>
                  <a:schemeClr val="bg1"/>
                </a:solidFill>
                <a:latin typeface="楷体" panose="02010609060101010101" charset="-122"/>
                <a:ea typeface="楷体" panose="02010609060101010101" charset="-122"/>
              </a:rPr>
              <a:t>人正课</a:t>
            </a:r>
            <a:r>
              <a:rPr lang="en-US" altLang="zh-CN" sz="2000">
                <a:solidFill>
                  <a:schemeClr val="bg1"/>
                </a:solidFill>
                <a:latin typeface="楷体" panose="02010609060101010101" charset="-122"/>
                <a:ea typeface="楷体" panose="02010609060101010101" charset="-122"/>
              </a:rPr>
              <a:t>0</a:t>
            </a:r>
            <a:r>
              <a:rPr lang="zh-CN" altLang="en-US" sz="2000">
                <a:solidFill>
                  <a:schemeClr val="bg1"/>
                </a:solidFill>
                <a:latin typeface="楷体" panose="02010609060101010101" charset="-122"/>
                <a:ea typeface="楷体" panose="02010609060101010101" charset="-122"/>
              </a:rPr>
              <a:t>差评讲师</a:t>
            </a:r>
          </a:p>
          <a:p>
            <a:pPr>
              <a:lnSpc>
                <a:spcPct val="150000"/>
              </a:lnSpc>
            </a:pPr>
            <a:r>
              <a:rPr lang="en-US" altLang="zh-CN" sz="2000">
                <a:solidFill>
                  <a:schemeClr val="bg1"/>
                </a:solidFill>
                <a:latin typeface="楷体" panose="02010609060101010101" charset="-122"/>
                <a:ea typeface="楷体" panose="02010609060101010101" charset="-122"/>
              </a:rPr>
              <a:t>5</a:t>
            </a:r>
            <a:r>
              <a:rPr lang="zh-CN" altLang="en-US" sz="2000">
                <a:solidFill>
                  <a:schemeClr val="bg1"/>
                </a:solidFill>
                <a:latin typeface="楷体" panose="02010609060101010101" charset="-122"/>
                <a:ea typeface="楷体" panose="02010609060101010101" charset="-122"/>
              </a:rPr>
              <a:t>年教学经验，学生年龄跨度从</a:t>
            </a:r>
            <a:r>
              <a:rPr lang="en-US" altLang="zh-CN" sz="2000">
                <a:solidFill>
                  <a:schemeClr val="bg1"/>
                </a:solidFill>
                <a:latin typeface="楷体" panose="02010609060101010101" charset="-122"/>
                <a:ea typeface="楷体" panose="02010609060101010101" charset="-122"/>
              </a:rPr>
              <a:t>3</a:t>
            </a:r>
            <a:r>
              <a:rPr lang="zh-CN" altLang="en-US" sz="2000">
                <a:solidFill>
                  <a:schemeClr val="bg1"/>
                </a:solidFill>
                <a:latin typeface="楷体" panose="02010609060101010101" charset="-122"/>
                <a:ea typeface="楷体" panose="02010609060101010101" charset="-122"/>
              </a:rPr>
              <a:t>岁到</a:t>
            </a:r>
            <a:r>
              <a:rPr lang="en-US" altLang="zh-CN" sz="2000">
                <a:solidFill>
                  <a:schemeClr val="bg1"/>
                </a:solidFill>
                <a:latin typeface="楷体" panose="02010609060101010101" charset="-122"/>
                <a:ea typeface="楷体" panose="02010609060101010101" charset="-122"/>
              </a:rPr>
              <a:t>63</a:t>
            </a:r>
            <a:r>
              <a:rPr lang="zh-CN" altLang="en-US" sz="2000">
                <a:solidFill>
                  <a:schemeClr val="bg1"/>
                </a:solidFill>
                <a:latin typeface="楷体" panose="02010609060101010101" charset="-122"/>
                <a:ea typeface="楷体" panose="02010609060101010101" charset="-122"/>
              </a:rPr>
              <a:t>岁，授课时长</a:t>
            </a:r>
            <a:r>
              <a:rPr lang="en-US" altLang="zh-CN" sz="2000">
                <a:solidFill>
                  <a:schemeClr val="bg1"/>
                </a:solidFill>
                <a:latin typeface="楷体" panose="02010609060101010101" charset="-122"/>
                <a:ea typeface="楷体" panose="02010609060101010101" charset="-122"/>
              </a:rPr>
              <a:t>2500+</a:t>
            </a:r>
          </a:p>
          <a:p>
            <a:pPr>
              <a:lnSpc>
                <a:spcPct val="150000"/>
              </a:lnSpc>
            </a:pPr>
            <a:r>
              <a:rPr lang="zh-CN" altLang="en-US" sz="2000">
                <a:solidFill>
                  <a:schemeClr val="bg1"/>
                </a:solidFill>
                <a:latin typeface="楷体" panose="02010609060101010101" charset="-122"/>
                <a:ea typeface="楷体" panose="02010609060101010101" charset="-122"/>
              </a:rPr>
              <a:t>在尚德的授课时</a:t>
            </a:r>
            <a:r>
              <a:rPr lang="en-US" altLang="zh-CN" sz="2000">
                <a:solidFill>
                  <a:schemeClr val="bg1"/>
                </a:solidFill>
                <a:latin typeface="楷体" panose="02010609060101010101" charset="-122"/>
                <a:ea typeface="楷体" panose="02010609060101010101" charset="-122"/>
              </a:rPr>
              <a:t>500+</a:t>
            </a:r>
            <a:r>
              <a:rPr lang="zh-CN" altLang="en-US" sz="2000">
                <a:solidFill>
                  <a:schemeClr val="bg1"/>
                </a:solidFill>
                <a:latin typeface="楷体" panose="02010609060101010101" charset="-122"/>
                <a:ea typeface="楷体" panose="02010609060101010101" charset="-122"/>
              </a:rPr>
              <a:t>，常在频道学员量达到</a:t>
            </a:r>
            <a:r>
              <a:rPr lang="en-US" altLang="zh-CN" sz="2000">
                <a:solidFill>
                  <a:schemeClr val="bg1"/>
                </a:solidFill>
                <a:latin typeface="楷体" panose="02010609060101010101" charset="-122"/>
                <a:ea typeface="楷体" panose="02010609060101010101" charset="-122"/>
              </a:rPr>
              <a:t>50000</a:t>
            </a:r>
            <a:r>
              <a:rPr lang="zh-CN" altLang="en-US" sz="2000">
                <a:solidFill>
                  <a:schemeClr val="bg1"/>
                </a:solidFill>
                <a:latin typeface="楷体" panose="02010609060101010101" charset="-122"/>
                <a:ea typeface="楷体" panose="02010609060101010101" charset="-122"/>
              </a:rPr>
              <a:t>人</a:t>
            </a:r>
          </a:p>
          <a:p>
            <a:pPr>
              <a:lnSpc>
                <a:spcPct val="150000"/>
              </a:lnSpc>
            </a:pPr>
            <a:endParaRPr lang="zh-CN" altLang="en-US" sz="2000">
              <a:solidFill>
                <a:schemeClr val="bg1"/>
              </a:solidFill>
              <a:latin typeface="楷体" panose="02010609060101010101" charset="-122"/>
              <a:ea typeface="楷体" panose="02010609060101010101" charset="-122"/>
            </a:endParaRPr>
          </a:p>
          <a:p>
            <a:pPr>
              <a:lnSpc>
                <a:spcPct val="150000"/>
              </a:lnSpc>
            </a:pPr>
            <a:r>
              <a:rPr lang="zh-CN" altLang="en-US" sz="2000">
                <a:solidFill>
                  <a:schemeClr val="bg1"/>
                </a:solidFill>
                <a:latin typeface="楷体" panose="02010609060101010101" charset="-122"/>
                <a:ea typeface="楷体" panose="02010609060101010101" charset="-122"/>
              </a:rPr>
              <a:t>见证了面授课向直播课转型的美好时代</a:t>
            </a:r>
          </a:p>
        </p:txBody>
      </p:sp>
      <p:pic>
        <p:nvPicPr>
          <p:cNvPr id="7" name="图片 6"/>
          <p:cNvPicPr>
            <a:picLocks noChangeAspect="1"/>
          </p:cNvPicPr>
          <p:nvPr/>
        </p:nvPicPr>
        <p:blipFill>
          <a:blip r:embed="rId4"/>
          <a:srcRect l="28628" r="26152" b="-1156"/>
          <a:stretch>
            <a:fillRect/>
          </a:stretch>
        </p:blipFill>
        <p:spPr>
          <a:xfrm>
            <a:off x="451485" y="133985"/>
            <a:ext cx="4251325" cy="6793865"/>
          </a:xfrm>
          <a:prstGeom prst="rect">
            <a:avLst/>
          </a:prstGeom>
        </p:spPr>
      </p:pic>
      <p:pic>
        <p:nvPicPr>
          <p:cNvPr id="3" name="图片 2">
            <a:extLst>
              <a:ext uri="{FF2B5EF4-FFF2-40B4-BE49-F238E27FC236}">
                <a16:creationId xmlns:a16="http://schemas.microsoft.com/office/drawing/2014/main" id="{4D033847-FCB3-F04D-BB2B-0712CAD44F59}"/>
              </a:ext>
            </a:extLst>
          </p:cNvPr>
          <p:cNvPicPr>
            <a:picLocks noChangeAspect="1"/>
          </p:cNvPicPr>
          <p:nvPr/>
        </p:nvPicPr>
        <p:blipFill>
          <a:blip r:embed="rId5"/>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13525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78100" y="1479550"/>
            <a:ext cx="7036435" cy="3094355"/>
          </a:xfrm>
        </p:spPr>
        <p:txBody>
          <a:bodyPr>
            <a:noAutofit/>
          </a:bodyPr>
          <a:lstStyle/>
          <a:p>
            <a:pPr marL="0" indent="0" algn="ctr">
              <a:lnSpc>
                <a:spcPct val="200000"/>
              </a:lnSpc>
              <a:buNone/>
            </a:pPr>
            <a:r>
              <a:rPr lang="zh-CN" altLang="en-US" sz="3600"/>
              <a:t>我们之前所有的理论支撑</a:t>
            </a:r>
          </a:p>
          <a:p>
            <a:pPr marL="0" indent="0" algn="ctr">
              <a:lnSpc>
                <a:spcPct val="200000"/>
              </a:lnSpc>
              <a:buNone/>
            </a:pPr>
            <a:r>
              <a:rPr lang="zh-CN" altLang="en-US" sz="3600"/>
              <a:t>都是马克思主义</a:t>
            </a:r>
          </a:p>
        </p:txBody>
      </p:sp>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4" name="矩形 3"/>
          <p:cNvSpPr/>
          <p:nvPr/>
        </p:nvSpPr>
        <p:spPr>
          <a:xfrm>
            <a:off x="4302125" y="5009515"/>
            <a:ext cx="3349625" cy="6388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楷体" panose="02010609060101010101" charset="-122"/>
                <a:ea typeface="楷体" panose="02010609060101010101" charset="-122"/>
              </a:rPr>
              <a:t>社会主义</a:t>
            </a:r>
          </a:p>
        </p:txBody>
      </p:sp>
      <p:sp>
        <p:nvSpPr>
          <p:cNvPr id="5" name="矩形 4"/>
          <p:cNvSpPr/>
          <p:nvPr/>
        </p:nvSpPr>
        <p:spPr>
          <a:xfrm>
            <a:off x="7651750" y="5009515"/>
            <a:ext cx="2030095" cy="6388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楷体" panose="02010609060101010101" charset="-122"/>
                <a:ea typeface="楷体" panose="02010609060101010101" charset="-122"/>
              </a:rPr>
              <a:t>共产主义</a:t>
            </a:r>
          </a:p>
        </p:txBody>
      </p:sp>
      <p:sp>
        <p:nvSpPr>
          <p:cNvPr id="6" name="矩形 5"/>
          <p:cNvSpPr/>
          <p:nvPr/>
        </p:nvSpPr>
        <p:spPr>
          <a:xfrm>
            <a:off x="2485390" y="5009515"/>
            <a:ext cx="1816735" cy="6388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楷体" panose="02010609060101010101" charset="-122"/>
                <a:ea typeface="楷体" panose="02010609060101010101" charset="-122"/>
              </a:rPr>
              <a:t>资本主义</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78100" y="1479550"/>
            <a:ext cx="7036435" cy="3094355"/>
          </a:xfrm>
        </p:spPr>
        <p:txBody>
          <a:bodyPr>
            <a:noAutofit/>
          </a:bodyPr>
          <a:lstStyle/>
          <a:p>
            <a:pPr marL="0" indent="0" algn="ctr">
              <a:lnSpc>
                <a:spcPct val="200000"/>
              </a:lnSpc>
              <a:buNone/>
            </a:pPr>
            <a:r>
              <a:rPr lang="zh-CN" altLang="en-US" sz="3600"/>
              <a:t>我们闹革命的时候</a:t>
            </a:r>
          </a:p>
          <a:p>
            <a:pPr marL="0" indent="0" algn="ctr">
              <a:lnSpc>
                <a:spcPct val="200000"/>
              </a:lnSpc>
              <a:buNone/>
            </a:pPr>
            <a:r>
              <a:rPr lang="zh-CN" altLang="en-US" sz="3600"/>
              <a:t>心心念念、无限向往的</a:t>
            </a:r>
          </a:p>
          <a:p>
            <a:pPr marL="0" indent="0" algn="ctr">
              <a:lnSpc>
                <a:spcPct val="200000"/>
              </a:lnSpc>
              <a:buNone/>
            </a:pPr>
            <a:r>
              <a:rPr lang="zh-CN" altLang="en-US" sz="3600"/>
              <a:t>就是</a:t>
            </a:r>
          </a:p>
          <a:p>
            <a:pPr marL="0" indent="0" algn="ctr">
              <a:lnSpc>
                <a:spcPct val="200000"/>
              </a:lnSpc>
              <a:buNone/>
            </a:pPr>
            <a:r>
              <a:rPr lang="en-US" altLang="zh-CN" sz="3600"/>
              <a:t>……</a:t>
            </a:r>
          </a:p>
        </p:txBody>
      </p:sp>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78100" y="1479550"/>
            <a:ext cx="7036435" cy="3094355"/>
          </a:xfrm>
        </p:spPr>
        <p:txBody>
          <a:bodyPr>
            <a:noAutofit/>
          </a:bodyPr>
          <a:lstStyle/>
          <a:p>
            <a:pPr marL="0" indent="0" algn="ctr">
              <a:lnSpc>
                <a:spcPct val="200000"/>
              </a:lnSpc>
              <a:buNone/>
            </a:pPr>
            <a:r>
              <a:rPr lang="zh-CN" altLang="en-US" sz="4400"/>
              <a:t>社会主义</a:t>
            </a:r>
          </a:p>
        </p:txBody>
      </p:sp>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347720" y="3055620"/>
            <a:ext cx="5495925" cy="3434715"/>
          </a:xfrm>
          <a:prstGeom prst="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75840" y="1436370"/>
            <a:ext cx="8640445" cy="1292225"/>
          </a:xfrm>
        </p:spPr>
        <p:txBody>
          <a:bodyPr>
            <a:noAutofit/>
          </a:bodyPr>
          <a:lstStyle/>
          <a:p>
            <a:pPr marL="0" indent="0" algn="ctr">
              <a:lnSpc>
                <a:spcPct val="200000"/>
              </a:lnSpc>
              <a:buNone/>
            </a:pPr>
            <a:r>
              <a:rPr lang="zh-CN" altLang="en-US" sz="3600"/>
              <a:t>毛爷爷，那我们已经进入社会主义了么？</a:t>
            </a:r>
          </a:p>
        </p:txBody>
      </p:sp>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2"/>
          <p:cNvSpPr>
            <a:spLocks noGrp="1"/>
          </p:cNvSpPr>
          <p:nvPr/>
        </p:nvSpPr>
        <p:spPr>
          <a:xfrm>
            <a:off x="2932430" y="4448810"/>
            <a:ext cx="7264400" cy="1292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None/>
            </a:pPr>
            <a:r>
              <a:rPr lang="zh-CN" altLang="en-US" sz="3600"/>
              <a:t>咳</a:t>
            </a:r>
            <a:r>
              <a:rPr lang="en-US" altLang="zh-CN" sz="3600"/>
              <a:t>……</a:t>
            </a:r>
            <a:r>
              <a:rPr lang="zh-CN" altLang="en-US" sz="3600"/>
              <a:t>年轻人，别着急，再等等</a:t>
            </a:r>
          </a:p>
        </p:txBody>
      </p:sp>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flipH="1">
            <a:off x="9488805" y="3750945"/>
            <a:ext cx="2697480" cy="2347595"/>
          </a:xfrm>
          <a:prstGeom prst="rect">
            <a:avLst/>
          </a:prstGeom>
        </p:spPr>
      </p:pic>
      <p:pic>
        <p:nvPicPr>
          <p:cNvPr id="7" name="图片 6"/>
          <p:cNvPicPr>
            <a:picLocks noChangeAspect="1"/>
          </p:cNvPicPr>
          <p:nvPr/>
        </p:nvPicPr>
        <p:blipFill>
          <a:blip r:embed="rId4"/>
          <a:stretch>
            <a:fillRect/>
          </a:stretch>
        </p:blipFill>
        <p:spPr>
          <a:xfrm flipH="1">
            <a:off x="264160" y="1129665"/>
            <a:ext cx="2011680" cy="1905000"/>
          </a:xfrm>
          <a:prstGeom prst="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flipH="1">
            <a:off x="9488805" y="3750945"/>
            <a:ext cx="2697480" cy="2347595"/>
          </a:xfrm>
          <a:prstGeom prst="rect">
            <a:avLst/>
          </a:prstGeom>
        </p:spPr>
      </p:pic>
      <p:pic>
        <p:nvPicPr>
          <p:cNvPr id="7" name="图片 6"/>
          <p:cNvPicPr>
            <a:picLocks noChangeAspect="1"/>
          </p:cNvPicPr>
          <p:nvPr/>
        </p:nvPicPr>
        <p:blipFill>
          <a:blip r:embed="rId4"/>
          <a:stretch>
            <a:fillRect/>
          </a:stretch>
        </p:blipFill>
        <p:spPr>
          <a:xfrm flipH="1">
            <a:off x="264160" y="1129665"/>
            <a:ext cx="2011680" cy="1905000"/>
          </a:xfrm>
          <a:prstGeom prst="rect">
            <a:avLst/>
          </a:prstGeom>
        </p:spPr>
      </p:pic>
      <p:sp>
        <p:nvSpPr>
          <p:cNvPr id="8" name="内容占位符 7"/>
          <p:cNvSpPr>
            <a:spLocks noGrp="1"/>
          </p:cNvSpPr>
          <p:nvPr>
            <p:ph idx="1"/>
          </p:nvPr>
        </p:nvSpPr>
        <p:spPr>
          <a:xfrm>
            <a:off x="1821815" y="1535430"/>
            <a:ext cx="4439285" cy="1292225"/>
          </a:xfrm>
        </p:spPr>
        <p:txBody>
          <a:bodyPr>
            <a:noAutofit/>
          </a:bodyPr>
          <a:lstStyle/>
          <a:p>
            <a:pPr marL="0" indent="0" algn="ctr">
              <a:lnSpc>
                <a:spcPct val="200000"/>
              </a:lnSpc>
              <a:buNone/>
            </a:pPr>
            <a:r>
              <a:rPr lang="zh-CN" altLang="en-US" sz="3600"/>
              <a:t>为什么要等？</a:t>
            </a:r>
          </a:p>
        </p:txBody>
      </p:sp>
      <p:sp>
        <p:nvSpPr>
          <p:cNvPr id="9" name="内容占位符 4"/>
          <p:cNvSpPr>
            <a:spLocks noGrp="1"/>
          </p:cNvSpPr>
          <p:nvPr/>
        </p:nvSpPr>
        <p:spPr>
          <a:xfrm>
            <a:off x="2778125" y="4218940"/>
            <a:ext cx="7036435" cy="1411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None/>
            </a:pPr>
            <a:r>
              <a:rPr lang="zh-CN" altLang="en-US" sz="4000"/>
              <a:t>因为：社会主义是有门槛的！</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flipH="1">
            <a:off x="9488805" y="3750945"/>
            <a:ext cx="2697480" cy="2347595"/>
          </a:xfrm>
          <a:prstGeom prst="rect">
            <a:avLst/>
          </a:prstGeom>
        </p:spPr>
      </p:pic>
      <p:pic>
        <p:nvPicPr>
          <p:cNvPr id="7" name="图片 6"/>
          <p:cNvPicPr>
            <a:picLocks noChangeAspect="1"/>
          </p:cNvPicPr>
          <p:nvPr/>
        </p:nvPicPr>
        <p:blipFill>
          <a:blip r:embed="rId4"/>
          <a:stretch>
            <a:fillRect/>
          </a:stretch>
        </p:blipFill>
        <p:spPr>
          <a:xfrm flipH="1">
            <a:off x="264160" y="1129665"/>
            <a:ext cx="2011680" cy="1905000"/>
          </a:xfrm>
          <a:prstGeom prst="rect">
            <a:avLst/>
          </a:prstGeom>
        </p:spPr>
      </p:pic>
      <p:sp>
        <p:nvSpPr>
          <p:cNvPr id="8" name="内容占位符 7"/>
          <p:cNvSpPr>
            <a:spLocks noGrp="1"/>
          </p:cNvSpPr>
          <p:nvPr>
            <p:ph idx="1"/>
          </p:nvPr>
        </p:nvSpPr>
        <p:spPr>
          <a:xfrm>
            <a:off x="1821815" y="1535430"/>
            <a:ext cx="4439285" cy="1292225"/>
          </a:xfrm>
        </p:spPr>
        <p:txBody>
          <a:bodyPr>
            <a:noAutofit/>
          </a:bodyPr>
          <a:lstStyle/>
          <a:p>
            <a:pPr marL="0" indent="0" algn="ctr">
              <a:lnSpc>
                <a:spcPct val="200000"/>
              </a:lnSpc>
              <a:buNone/>
            </a:pPr>
            <a:r>
              <a:rPr lang="zh-CN" altLang="en-US" sz="3600"/>
              <a:t>什么门槛？</a:t>
            </a:r>
          </a:p>
        </p:txBody>
      </p:sp>
      <p:sp>
        <p:nvSpPr>
          <p:cNvPr id="5" name="内容占位符 7"/>
          <p:cNvSpPr>
            <a:spLocks noGrp="1"/>
          </p:cNvSpPr>
          <p:nvPr/>
        </p:nvSpPr>
        <p:spPr>
          <a:xfrm>
            <a:off x="3467100" y="4514850"/>
            <a:ext cx="6865620" cy="1292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None/>
            </a:pPr>
            <a:r>
              <a:rPr lang="en-US" altLang="zh-CN" sz="3600"/>
              <a:t>……</a:t>
            </a:r>
            <a:r>
              <a:rPr lang="zh-CN" altLang="en-US" sz="3600"/>
              <a:t>小孩子问题真多</a:t>
            </a:r>
            <a:r>
              <a:rPr lang="en-US" altLang="zh-CN" sz="3600"/>
              <a:t>……</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7" name="内容占位符 6"/>
          <p:cNvPicPr>
            <a:picLocks noGrp="1" noChangeAspect="1"/>
          </p:cNvPicPr>
          <p:nvPr>
            <p:ph idx="1"/>
          </p:nvPr>
        </p:nvPicPr>
        <p:blipFill>
          <a:blip r:embed="rId3"/>
          <a:srcRect r="3043" b="9431"/>
          <a:stretch>
            <a:fillRect/>
          </a:stretch>
        </p:blipFill>
        <p:spPr>
          <a:xfrm>
            <a:off x="2778125" y="1273810"/>
            <a:ext cx="6713220" cy="5074920"/>
          </a:xfrm>
          <a:prstGeom prst="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2577465" y="267970"/>
            <a:ext cx="7036435" cy="6321425"/>
          </a:xfrm>
        </p:spPr>
        <p:txBody>
          <a:bodyPr>
            <a:noAutofit/>
          </a:bodyPr>
          <a:lstStyle/>
          <a:p>
            <a:pPr marL="0" indent="0" algn="ctr">
              <a:lnSpc>
                <a:spcPct val="200000"/>
              </a:lnSpc>
              <a:buNone/>
            </a:pPr>
            <a:endParaRPr lang="zh-CN" altLang="en-US" sz="1800"/>
          </a:p>
          <a:p>
            <a:pPr marL="0" indent="0" algn="ctr">
              <a:lnSpc>
                <a:spcPct val="200000"/>
              </a:lnSpc>
              <a:buNone/>
            </a:pPr>
            <a:r>
              <a:rPr lang="zh-CN" altLang="en-US" sz="4000" b="1"/>
              <a:t>【经济</a:t>
            </a:r>
            <a:r>
              <a:rPr lang="zh-CN" altLang="en-US" sz="4000"/>
              <a:t>】</a:t>
            </a:r>
          </a:p>
          <a:p>
            <a:pPr marL="0" indent="0" algn="ctr">
              <a:lnSpc>
                <a:spcPct val="200000"/>
              </a:lnSpc>
              <a:buNone/>
            </a:pPr>
            <a:r>
              <a:rPr lang="zh-CN" altLang="en-US" sz="4000"/>
              <a:t>社会主义基本要求：</a:t>
            </a:r>
          </a:p>
          <a:p>
            <a:pPr marL="0" indent="0" algn="ctr">
              <a:lnSpc>
                <a:spcPct val="200000"/>
              </a:lnSpc>
              <a:buNone/>
            </a:pPr>
            <a:r>
              <a:rPr lang="en-US" altLang="zh-CN" sz="4000"/>
              <a:t>1</a:t>
            </a:r>
            <a:r>
              <a:rPr lang="zh-CN" altLang="en-US" sz="4000"/>
              <a:t>、有钱          </a:t>
            </a:r>
            <a:r>
              <a:rPr lang="en-US" altLang="zh-CN" sz="4800">
                <a:solidFill>
                  <a:srgbClr val="C00000"/>
                </a:solidFill>
              </a:rPr>
              <a:t>2</a:t>
            </a:r>
            <a:r>
              <a:rPr lang="zh-CN" altLang="en-US" sz="4800">
                <a:solidFill>
                  <a:srgbClr val="C00000"/>
                </a:solidFill>
              </a:rPr>
              <a:t>、钱归大家</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2578100" y="1174115"/>
            <a:ext cx="7036435" cy="4122420"/>
          </a:xfrm>
        </p:spPr>
        <p:txBody>
          <a:bodyPr>
            <a:noAutofit/>
          </a:bodyPr>
          <a:lstStyle/>
          <a:p>
            <a:pPr marL="0" indent="0" algn="ctr">
              <a:lnSpc>
                <a:spcPct val="200000"/>
              </a:lnSpc>
              <a:buNone/>
            </a:pPr>
            <a:endParaRPr lang="zh-CN" altLang="en-US" sz="1800"/>
          </a:p>
          <a:p>
            <a:pPr marL="0" indent="0" algn="ctr">
              <a:lnSpc>
                <a:spcPct val="200000"/>
              </a:lnSpc>
              <a:buNone/>
            </a:pPr>
            <a:r>
              <a:rPr lang="zh-CN" altLang="en-US" sz="4000"/>
              <a:t>实际上</a:t>
            </a:r>
            <a:r>
              <a:rPr lang="en-US" altLang="zh-CN" sz="4000"/>
              <a:t>……</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2193290" y="1140460"/>
            <a:ext cx="7036435" cy="4935220"/>
          </a:xfrm>
        </p:spPr>
        <p:txBody>
          <a:bodyPr>
            <a:noAutofit/>
          </a:bodyPr>
          <a:lstStyle/>
          <a:p>
            <a:pPr marL="0" indent="0" algn="l">
              <a:lnSpc>
                <a:spcPct val="150000"/>
              </a:lnSpc>
              <a:buNone/>
            </a:pPr>
            <a:r>
              <a:rPr lang="zh-CN" altLang="en-US" sz="4000" b="1">
                <a:sym typeface="+mn-ea"/>
              </a:rPr>
              <a:t>【经济</a:t>
            </a:r>
            <a:r>
              <a:rPr lang="zh-CN" altLang="en-US" sz="4000">
                <a:sym typeface="+mn-ea"/>
              </a:rPr>
              <a:t>】</a:t>
            </a:r>
            <a:endParaRPr lang="en-US" altLang="zh-CN" sz="4000"/>
          </a:p>
          <a:p>
            <a:pPr marL="0" indent="0" algn="l">
              <a:lnSpc>
                <a:spcPct val="150000"/>
              </a:lnSpc>
              <a:buNone/>
            </a:pPr>
            <a:r>
              <a:rPr lang="en-US" altLang="zh-CN" sz="4000"/>
              <a:t>1</a:t>
            </a:r>
            <a:r>
              <a:rPr lang="zh-CN" altLang="en-US" sz="4000"/>
              <a:t>、</a:t>
            </a:r>
            <a:r>
              <a:rPr lang="zh-CN" altLang="en-US" sz="4000">
                <a:sym typeface="+mn-ea"/>
              </a:rPr>
              <a:t>贫穷</a:t>
            </a:r>
            <a:endParaRPr lang="zh-CN" altLang="en-US" sz="4000"/>
          </a:p>
          <a:p>
            <a:pPr marL="0" indent="0" algn="l">
              <a:lnSpc>
                <a:spcPct val="150000"/>
              </a:lnSpc>
              <a:buNone/>
            </a:pPr>
            <a:r>
              <a:rPr lang="en-US" altLang="zh-CN" sz="4000"/>
              <a:t>2</a:t>
            </a:r>
            <a:r>
              <a:rPr lang="zh-CN" altLang="en-US" sz="4000"/>
              <a:t>、</a:t>
            </a:r>
            <a:r>
              <a:rPr lang="zh-CN" altLang="en-US" sz="4000">
                <a:sym typeface="+mn-ea"/>
              </a:rPr>
              <a:t>落后</a:t>
            </a:r>
            <a:endParaRPr lang="zh-CN" altLang="en-US" sz="4000"/>
          </a:p>
          <a:p>
            <a:pPr marL="0" indent="0" algn="l">
              <a:lnSpc>
                <a:spcPct val="150000"/>
              </a:lnSpc>
              <a:buNone/>
            </a:pPr>
            <a:r>
              <a:rPr lang="en-US" altLang="zh-CN" sz="4000"/>
              <a:t>3</a:t>
            </a:r>
            <a:r>
              <a:rPr lang="zh-CN" altLang="en-US" sz="4000"/>
              <a:t>、贫富差距大</a:t>
            </a:r>
          </a:p>
          <a:p>
            <a:pPr marL="0" indent="0" algn="ctr">
              <a:lnSpc>
                <a:spcPct val="150000"/>
              </a:lnSpc>
              <a:buNone/>
            </a:pPr>
            <a:endParaRPr lang="zh-CN" altLang="en-US" sz="1800"/>
          </a:p>
          <a:p>
            <a:pPr marL="0" indent="0" algn="ctr">
              <a:lnSpc>
                <a:spcPct val="150000"/>
              </a:lnSpc>
              <a:buNone/>
            </a:pPr>
            <a:endParaRPr lang="zh-CN" altLang="en-US" sz="4000"/>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3"/>
            </p:custDataLst>
          </p:nvPr>
        </p:nvSpPr>
        <p:spPr>
          <a:xfrm>
            <a:off x="1277620" y="1075055"/>
            <a:ext cx="9808210" cy="4795520"/>
          </a:xfrm>
        </p:spPr>
        <p:txBody>
          <a:bodyPr>
            <a:noAutofit/>
          </a:bodyPr>
          <a:lstStyle/>
          <a:p>
            <a:pPr>
              <a:lnSpc>
                <a:spcPct val="200000"/>
              </a:lnSpc>
            </a:pPr>
            <a:r>
              <a:rPr lang="zh-CN" altLang="zh-CN" sz="5400">
                <a:solidFill>
                  <a:schemeClr val="bg1"/>
                </a:solidFill>
              </a:rPr>
              <a:t>听说今天是最后一节课了</a:t>
            </a:r>
            <a:br>
              <a:rPr lang="zh-CN" altLang="zh-CN" sz="5400">
                <a:solidFill>
                  <a:schemeClr val="bg1"/>
                </a:solidFill>
              </a:rPr>
            </a:br>
            <a:r>
              <a:rPr lang="zh-CN" altLang="en-US" sz="5400">
                <a:solidFill>
                  <a:schemeClr val="bg1"/>
                </a:solidFill>
              </a:rPr>
              <a:t>你又来了</a:t>
            </a:r>
            <a:br>
              <a:rPr lang="zh-CN" altLang="en-US" sz="5400">
                <a:solidFill>
                  <a:schemeClr val="bg1"/>
                </a:solidFill>
              </a:rPr>
            </a:br>
            <a:r>
              <a:rPr lang="zh-CN" altLang="en-US" sz="5400">
                <a:solidFill>
                  <a:schemeClr val="bg1"/>
                </a:solidFill>
              </a:rPr>
              <a:t>可能你就是传说中的学霸吧！</a:t>
            </a:r>
          </a:p>
        </p:txBody>
      </p: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2193290" y="1140460"/>
            <a:ext cx="7036435" cy="4935220"/>
          </a:xfrm>
        </p:spPr>
        <p:txBody>
          <a:bodyPr>
            <a:noAutofit/>
          </a:bodyPr>
          <a:lstStyle/>
          <a:p>
            <a:pPr marL="0" indent="0" algn="l">
              <a:lnSpc>
                <a:spcPct val="150000"/>
              </a:lnSpc>
              <a:buNone/>
            </a:pPr>
            <a:r>
              <a:rPr lang="zh-CN" altLang="en-US" sz="4000" b="1" dirty="0">
                <a:sym typeface="+mn-ea"/>
              </a:rPr>
              <a:t>【经济</a:t>
            </a:r>
            <a:r>
              <a:rPr lang="zh-CN" altLang="en-US" sz="4000" dirty="0">
                <a:sym typeface="+mn-ea"/>
              </a:rPr>
              <a:t>】</a:t>
            </a:r>
            <a:endParaRPr lang="en-US" altLang="zh-CN" sz="4000" dirty="0"/>
          </a:p>
          <a:p>
            <a:pPr marL="0" indent="0" algn="l">
              <a:lnSpc>
                <a:spcPct val="150000"/>
              </a:lnSpc>
              <a:buNone/>
            </a:pPr>
            <a:r>
              <a:rPr lang="en-US" altLang="zh-CN" sz="4000" dirty="0"/>
              <a:t>1</a:t>
            </a:r>
            <a:r>
              <a:rPr lang="zh-CN" altLang="en-US" sz="4000" dirty="0"/>
              <a:t>、</a:t>
            </a:r>
            <a:r>
              <a:rPr lang="zh-CN" altLang="en-US" sz="4000" dirty="0">
                <a:sym typeface="+mn-ea"/>
              </a:rPr>
              <a:t>贫穷 </a:t>
            </a:r>
            <a:r>
              <a:rPr lang="en-US" altLang="zh-CN" sz="4000" dirty="0">
                <a:sym typeface="+mn-ea"/>
              </a:rPr>
              <a:t>—— </a:t>
            </a:r>
            <a:r>
              <a:rPr lang="zh-CN" altLang="en-US" sz="4000" dirty="0">
                <a:sym typeface="+mn-ea"/>
              </a:rPr>
              <a:t>小农经济</a:t>
            </a:r>
            <a:endParaRPr lang="zh-CN" altLang="en-US" sz="4000" dirty="0"/>
          </a:p>
          <a:p>
            <a:pPr marL="0" indent="0" algn="l">
              <a:lnSpc>
                <a:spcPct val="150000"/>
              </a:lnSpc>
              <a:buNone/>
            </a:pPr>
            <a:r>
              <a:rPr lang="en-US" altLang="zh-CN" sz="4000" dirty="0"/>
              <a:t>2</a:t>
            </a:r>
            <a:r>
              <a:rPr lang="zh-CN" altLang="en-US" sz="4000" dirty="0"/>
              <a:t>、</a:t>
            </a:r>
            <a:r>
              <a:rPr lang="zh-CN" altLang="en-US" sz="4000" dirty="0">
                <a:sym typeface="+mn-ea"/>
              </a:rPr>
              <a:t>落后</a:t>
            </a:r>
          </a:p>
          <a:p>
            <a:pPr marL="0" indent="0" algn="l">
              <a:lnSpc>
                <a:spcPct val="150000"/>
              </a:lnSpc>
              <a:buNone/>
            </a:pPr>
            <a:r>
              <a:rPr lang="en-US" altLang="zh-CN" sz="4000" dirty="0"/>
              <a:t>3</a:t>
            </a:r>
            <a:r>
              <a:rPr lang="zh-CN" altLang="en-US" sz="4000" dirty="0"/>
              <a:t>、贫富差距大</a:t>
            </a:r>
            <a:endParaRPr lang="zh-CN" altLang="en-US" sz="1800" dirty="0"/>
          </a:p>
          <a:p>
            <a:pPr marL="0" indent="0" algn="ctr">
              <a:lnSpc>
                <a:spcPct val="150000"/>
              </a:lnSpc>
              <a:buNone/>
            </a:pPr>
            <a:endParaRPr lang="zh-CN" altLang="en-US" sz="4000" dirty="0"/>
          </a:p>
        </p:txBody>
      </p:sp>
      <p:pic>
        <p:nvPicPr>
          <p:cNvPr id="3" name="图片 2" descr="u=983920285,1667242421&amp;fm=27&amp;gp=0[1]"/>
          <p:cNvPicPr>
            <a:picLocks noChangeAspect="1"/>
          </p:cNvPicPr>
          <p:nvPr/>
        </p:nvPicPr>
        <p:blipFill>
          <a:blip r:embed="rId4"/>
          <a:srcRect t="16566" r="182"/>
          <a:stretch>
            <a:fillRect/>
          </a:stretch>
        </p:blipFill>
        <p:spPr>
          <a:xfrm>
            <a:off x="8002905" y="2026285"/>
            <a:ext cx="2176780" cy="1019175"/>
          </a:xfrm>
          <a:prstGeom prst="round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2193290" y="1140460"/>
            <a:ext cx="7036435" cy="4935220"/>
          </a:xfrm>
        </p:spPr>
        <p:txBody>
          <a:bodyPr>
            <a:noAutofit/>
          </a:bodyPr>
          <a:lstStyle/>
          <a:p>
            <a:pPr marL="0" indent="0" algn="l">
              <a:lnSpc>
                <a:spcPct val="150000"/>
              </a:lnSpc>
              <a:buNone/>
            </a:pPr>
            <a:r>
              <a:rPr lang="zh-CN" altLang="en-US" sz="4000" b="1" dirty="0">
                <a:sym typeface="+mn-ea"/>
              </a:rPr>
              <a:t>【经济</a:t>
            </a:r>
            <a:r>
              <a:rPr lang="zh-CN" altLang="en-US" sz="4000" dirty="0">
                <a:sym typeface="+mn-ea"/>
              </a:rPr>
              <a:t>】</a:t>
            </a:r>
            <a:endParaRPr lang="en-US" altLang="zh-CN" sz="4000" dirty="0"/>
          </a:p>
          <a:p>
            <a:pPr marL="0" indent="0" algn="l">
              <a:lnSpc>
                <a:spcPct val="150000"/>
              </a:lnSpc>
              <a:buNone/>
            </a:pPr>
            <a:r>
              <a:rPr lang="en-US" altLang="zh-CN" sz="4000" dirty="0"/>
              <a:t>1</a:t>
            </a:r>
            <a:r>
              <a:rPr lang="zh-CN" altLang="en-US" sz="4000" dirty="0"/>
              <a:t>、</a:t>
            </a:r>
            <a:r>
              <a:rPr lang="zh-CN" altLang="en-US" sz="4000" dirty="0">
                <a:sym typeface="+mn-ea"/>
              </a:rPr>
              <a:t>贫穷 </a:t>
            </a:r>
            <a:r>
              <a:rPr lang="en-US" altLang="zh-CN" sz="4000" dirty="0">
                <a:sym typeface="+mn-ea"/>
              </a:rPr>
              <a:t>—— </a:t>
            </a:r>
            <a:r>
              <a:rPr lang="zh-CN" altLang="en-US" sz="4000" dirty="0">
                <a:sym typeface="+mn-ea"/>
              </a:rPr>
              <a:t>小农经济</a:t>
            </a:r>
            <a:endParaRPr lang="zh-CN" altLang="en-US" sz="4000" dirty="0"/>
          </a:p>
          <a:p>
            <a:pPr marL="0" indent="0" algn="l">
              <a:lnSpc>
                <a:spcPct val="150000"/>
              </a:lnSpc>
              <a:buNone/>
            </a:pPr>
            <a:r>
              <a:rPr lang="en-US" altLang="zh-CN" sz="4000" dirty="0"/>
              <a:t>2</a:t>
            </a:r>
            <a:r>
              <a:rPr lang="zh-CN" altLang="en-US" sz="4000" dirty="0"/>
              <a:t>、</a:t>
            </a:r>
            <a:r>
              <a:rPr lang="zh-CN" altLang="en-US" sz="4000" dirty="0">
                <a:sym typeface="+mn-ea"/>
              </a:rPr>
              <a:t>落后 </a:t>
            </a:r>
            <a:r>
              <a:rPr lang="en-US" altLang="zh-CN" sz="4000" dirty="0">
                <a:sym typeface="+mn-ea"/>
              </a:rPr>
              <a:t>—— </a:t>
            </a:r>
            <a:r>
              <a:rPr lang="zh-CN" altLang="en-US" sz="4000" dirty="0">
                <a:sym typeface="+mn-ea"/>
              </a:rPr>
              <a:t>传统手工业</a:t>
            </a:r>
            <a:endParaRPr lang="zh-CN" altLang="en-US" sz="4000" dirty="0"/>
          </a:p>
          <a:p>
            <a:pPr marL="0" indent="0" algn="l">
              <a:lnSpc>
                <a:spcPct val="150000"/>
              </a:lnSpc>
              <a:buNone/>
            </a:pPr>
            <a:r>
              <a:rPr lang="en-US" altLang="zh-CN" sz="4000" dirty="0"/>
              <a:t>3</a:t>
            </a:r>
            <a:r>
              <a:rPr lang="zh-CN" altLang="en-US" sz="4000" dirty="0"/>
              <a:t>、贫富差距大</a:t>
            </a:r>
            <a:endParaRPr lang="zh-CN" altLang="en-US" sz="1800" dirty="0"/>
          </a:p>
          <a:p>
            <a:pPr marL="0" indent="0" algn="ctr">
              <a:lnSpc>
                <a:spcPct val="150000"/>
              </a:lnSpc>
              <a:buNone/>
            </a:pPr>
            <a:endParaRPr lang="zh-CN" altLang="en-US" sz="4000" dirty="0"/>
          </a:p>
        </p:txBody>
      </p:sp>
      <p:pic>
        <p:nvPicPr>
          <p:cNvPr id="3" name="图片 2" descr="u=983920285,1667242421&amp;fm=27&amp;gp=0[1]"/>
          <p:cNvPicPr>
            <a:picLocks noChangeAspect="1"/>
          </p:cNvPicPr>
          <p:nvPr/>
        </p:nvPicPr>
        <p:blipFill>
          <a:blip r:embed="rId4"/>
          <a:srcRect t="16566" r="182"/>
          <a:stretch>
            <a:fillRect/>
          </a:stretch>
        </p:blipFill>
        <p:spPr>
          <a:xfrm>
            <a:off x="8229600" y="2037715"/>
            <a:ext cx="2176780" cy="1019175"/>
          </a:xfrm>
          <a:prstGeom prst="roundRect">
            <a:avLst/>
          </a:prstGeom>
        </p:spPr>
      </p:pic>
      <p:pic>
        <p:nvPicPr>
          <p:cNvPr id="4" name="图片 3" descr="timg[8]"/>
          <p:cNvPicPr>
            <a:picLocks noChangeAspect="1"/>
          </p:cNvPicPr>
          <p:nvPr/>
        </p:nvPicPr>
        <p:blipFill>
          <a:blip r:embed="rId5"/>
          <a:srcRect t="8917" b="5687"/>
          <a:stretch>
            <a:fillRect/>
          </a:stretch>
        </p:blipFill>
        <p:spPr>
          <a:xfrm>
            <a:off x="8228965" y="3162935"/>
            <a:ext cx="2177415" cy="1191895"/>
          </a:xfrm>
          <a:prstGeom prst="round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1537970" y="464820"/>
            <a:ext cx="7263765" cy="4935220"/>
          </a:xfrm>
        </p:spPr>
        <p:txBody>
          <a:bodyPr>
            <a:noAutofit/>
          </a:bodyPr>
          <a:lstStyle/>
          <a:p>
            <a:pPr marL="0" indent="0" algn="l">
              <a:lnSpc>
                <a:spcPct val="200000"/>
              </a:lnSpc>
              <a:buNone/>
            </a:pPr>
            <a:r>
              <a:rPr lang="zh-CN" altLang="en-US" sz="4000" b="1" dirty="0">
                <a:sym typeface="+mn-ea"/>
              </a:rPr>
              <a:t>【经济</a:t>
            </a:r>
            <a:r>
              <a:rPr lang="zh-CN" altLang="en-US" sz="4000" dirty="0">
                <a:sym typeface="+mn-ea"/>
              </a:rPr>
              <a:t>】</a:t>
            </a:r>
            <a:endParaRPr lang="en-US" altLang="zh-CN" sz="4000" dirty="0"/>
          </a:p>
          <a:p>
            <a:pPr marL="0" indent="0" algn="l">
              <a:lnSpc>
                <a:spcPct val="200000"/>
              </a:lnSpc>
              <a:buNone/>
            </a:pPr>
            <a:r>
              <a:rPr lang="en-US" altLang="zh-CN" sz="4000" dirty="0"/>
              <a:t>1</a:t>
            </a:r>
            <a:r>
              <a:rPr lang="zh-CN" altLang="en-US" sz="4000" dirty="0"/>
              <a:t>、</a:t>
            </a:r>
            <a:r>
              <a:rPr lang="zh-CN" altLang="en-US" sz="4000" dirty="0">
                <a:sym typeface="+mn-ea"/>
              </a:rPr>
              <a:t>贫穷 </a:t>
            </a:r>
            <a:r>
              <a:rPr lang="en-US" altLang="zh-CN" sz="4000" dirty="0">
                <a:sym typeface="+mn-ea"/>
              </a:rPr>
              <a:t>—— </a:t>
            </a:r>
            <a:r>
              <a:rPr lang="zh-CN" altLang="en-US" sz="4000" dirty="0">
                <a:sym typeface="+mn-ea"/>
              </a:rPr>
              <a:t>小农经济</a:t>
            </a:r>
            <a:endParaRPr lang="zh-CN" altLang="en-US" sz="4000" dirty="0"/>
          </a:p>
          <a:p>
            <a:pPr marL="0" indent="0" algn="l">
              <a:lnSpc>
                <a:spcPct val="200000"/>
              </a:lnSpc>
              <a:buNone/>
            </a:pPr>
            <a:r>
              <a:rPr lang="en-US" altLang="zh-CN" sz="4000" dirty="0"/>
              <a:t>2</a:t>
            </a:r>
            <a:r>
              <a:rPr lang="zh-CN" altLang="en-US" sz="4000" dirty="0"/>
              <a:t>、</a:t>
            </a:r>
            <a:r>
              <a:rPr lang="zh-CN" altLang="en-US" sz="4000" dirty="0">
                <a:sym typeface="+mn-ea"/>
              </a:rPr>
              <a:t>落后 </a:t>
            </a:r>
            <a:r>
              <a:rPr lang="en-US" altLang="zh-CN" sz="4000" dirty="0">
                <a:sym typeface="+mn-ea"/>
              </a:rPr>
              <a:t>—— </a:t>
            </a:r>
            <a:r>
              <a:rPr lang="zh-CN" altLang="en-US" sz="4000" dirty="0">
                <a:sym typeface="+mn-ea"/>
              </a:rPr>
              <a:t>传统手工业</a:t>
            </a:r>
            <a:endParaRPr lang="zh-CN" altLang="en-US" sz="4000" dirty="0"/>
          </a:p>
          <a:p>
            <a:pPr marL="0" indent="0" algn="l">
              <a:lnSpc>
                <a:spcPct val="200000"/>
              </a:lnSpc>
              <a:buNone/>
            </a:pPr>
            <a:r>
              <a:rPr lang="en-US" altLang="zh-CN" sz="4000" dirty="0"/>
              <a:t>3</a:t>
            </a:r>
            <a:r>
              <a:rPr lang="zh-CN" altLang="en-US" sz="4000" dirty="0"/>
              <a:t>、</a:t>
            </a:r>
            <a:r>
              <a:rPr lang="zh-CN" altLang="en-US" sz="4000" dirty="0">
                <a:sym typeface="+mn-ea"/>
              </a:rPr>
              <a:t>贫富差距</a:t>
            </a:r>
            <a:r>
              <a:rPr lang="en-US" altLang="zh-CN" sz="4000" dirty="0"/>
              <a:t>—— </a:t>
            </a:r>
            <a:r>
              <a:rPr lang="zh-CN" altLang="en-US" sz="4000" dirty="0"/>
              <a:t>资本主义还在</a:t>
            </a:r>
            <a:endParaRPr lang="zh-CN" altLang="en-US" sz="1800" dirty="0"/>
          </a:p>
          <a:p>
            <a:pPr marL="0" indent="0" algn="ctr">
              <a:lnSpc>
                <a:spcPct val="200000"/>
              </a:lnSpc>
              <a:buNone/>
            </a:pPr>
            <a:endParaRPr lang="zh-CN" altLang="en-US" sz="4000" dirty="0"/>
          </a:p>
        </p:txBody>
      </p:sp>
      <p:pic>
        <p:nvPicPr>
          <p:cNvPr id="3" name="图片 2" descr="u=983920285,1667242421&amp;fm=27&amp;gp=0[1]"/>
          <p:cNvPicPr>
            <a:picLocks noChangeAspect="1"/>
          </p:cNvPicPr>
          <p:nvPr/>
        </p:nvPicPr>
        <p:blipFill>
          <a:blip r:embed="rId4"/>
          <a:srcRect t="16566" r="182"/>
          <a:stretch>
            <a:fillRect/>
          </a:stretch>
        </p:blipFill>
        <p:spPr>
          <a:xfrm>
            <a:off x="8660130" y="1485265"/>
            <a:ext cx="2449195" cy="1146810"/>
          </a:xfrm>
          <a:prstGeom prst="roundRect">
            <a:avLst/>
          </a:prstGeom>
        </p:spPr>
      </p:pic>
      <p:pic>
        <p:nvPicPr>
          <p:cNvPr id="4" name="图片 3" descr="timg[8]"/>
          <p:cNvPicPr>
            <a:picLocks noChangeAspect="1"/>
          </p:cNvPicPr>
          <p:nvPr/>
        </p:nvPicPr>
        <p:blipFill>
          <a:blip r:embed="rId5"/>
          <a:srcRect t="8917" b="5687"/>
          <a:stretch>
            <a:fillRect/>
          </a:stretch>
        </p:blipFill>
        <p:spPr>
          <a:xfrm>
            <a:off x="8660130" y="2965450"/>
            <a:ext cx="2497455" cy="1367155"/>
          </a:xfrm>
          <a:prstGeom prst="round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7" name="图片 6"/>
          <p:cNvPicPr>
            <a:picLocks noChangeAspect="1"/>
          </p:cNvPicPr>
          <p:nvPr/>
        </p:nvPicPr>
        <p:blipFill>
          <a:blip r:embed="rId6"/>
          <a:stretch>
            <a:fillRect/>
          </a:stretch>
        </p:blipFill>
        <p:spPr>
          <a:xfrm>
            <a:off x="8760460" y="4655820"/>
            <a:ext cx="2411095" cy="1443990"/>
          </a:xfrm>
          <a:prstGeom prst="roundRect">
            <a:avLst/>
          </a:prstGeom>
          <a:ln>
            <a:solidFill>
              <a:srgbClr val="000000"/>
            </a:solidFill>
          </a:ln>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1515110" y="1129665"/>
            <a:ext cx="7291705" cy="4257675"/>
          </a:xfrm>
        </p:spPr>
        <p:txBody>
          <a:bodyPr>
            <a:noAutofit/>
          </a:bodyPr>
          <a:lstStyle/>
          <a:p>
            <a:pPr marL="0" indent="0" algn="l">
              <a:lnSpc>
                <a:spcPct val="150000"/>
              </a:lnSpc>
              <a:buNone/>
            </a:pPr>
            <a:r>
              <a:rPr lang="zh-CN" altLang="en-US" sz="4000" b="1">
                <a:sym typeface="+mn-ea"/>
              </a:rPr>
              <a:t>【经济</a:t>
            </a:r>
            <a:r>
              <a:rPr lang="zh-CN" altLang="en-US" sz="4000">
                <a:sym typeface="+mn-ea"/>
              </a:rPr>
              <a:t>】</a:t>
            </a:r>
            <a:endParaRPr lang="en-US" altLang="zh-CN" sz="4000"/>
          </a:p>
          <a:p>
            <a:pPr marL="0" indent="0" algn="l">
              <a:lnSpc>
                <a:spcPct val="150000"/>
              </a:lnSpc>
              <a:buNone/>
            </a:pPr>
            <a:r>
              <a:rPr lang="en-US" altLang="zh-CN" sz="4000"/>
              <a:t>1</a:t>
            </a:r>
            <a:r>
              <a:rPr lang="zh-CN" altLang="en-US" sz="4000"/>
              <a:t>、</a:t>
            </a:r>
            <a:r>
              <a:rPr lang="zh-CN" altLang="en-US" sz="4000">
                <a:sym typeface="+mn-ea"/>
              </a:rPr>
              <a:t>贫穷 </a:t>
            </a:r>
            <a:r>
              <a:rPr lang="en-US" altLang="zh-CN" sz="4000">
                <a:sym typeface="+mn-ea"/>
              </a:rPr>
              <a:t>—— </a:t>
            </a:r>
            <a:r>
              <a:rPr lang="zh-CN" altLang="en-US" sz="4000">
                <a:sym typeface="+mn-ea"/>
              </a:rPr>
              <a:t>小农经济</a:t>
            </a:r>
            <a:endParaRPr lang="zh-CN" altLang="en-US" sz="4000"/>
          </a:p>
          <a:p>
            <a:pPr marL="0" indent="0" algn="l">
              <a:lnSpc>
                <a:spcPct val="150000"/>
              </a:lnSpc>
              <a:buNone/>
            </a:pPr>
            <a:r>
              <a:rPr lang="en-US" altLang="zh-CN" sz="4000"/>
              <a:t>2</a:t>
            </a:r>
            <a:r>
              <a:rPr lang="zh-CN" altLang="en-US" sz="4000"/>
              <a:t>、</a:t>
            </a:r>
            <a:r>
              <a:rPr lang="zh-CN" altLang="en-US" sz="4000">
                <a:sym typeface="+mn-ea"/>
              </a:rPr>
              <a:t>落后 </a:t>
            </a:r>
            <a:r>
              <a:rPr lang="en-US" altLang="zh-CN" sz="4000">
                <a:sym typeface="+mn-ea"/>
              </a:rPr>
              <a:t>—— </a:t>
            </a:r>
            <a:r>
              <a:rPr lang="zh-CN" altLang="en-US" sz="4000">
                <a:sym typeface="+mn-ea"/>
              </a:rPr>
              <a:t>传统手工业</a:t>
            </a:r>
            <a:endParaRPr lang="zh-CN" altLang="en-US" sz="4000"/>
          </a:p>
          <a:p>
            <a:pPr marL="0" indent="0" algn="l">
              <a:lnSpc>
                <a:spcPct val="150000"/>
              </a:lnSpc>
              <a:buNone/>
            </a:pPr>
            <a:r>
              <a:rPr lang="en-US" altLang="zh-CN" sz="4000"/>
              <a:t>3</a:t>
            </a:r>
            <a:r>
              <a:rPr lang="zh-CN" altLang="en-US" sz="4000"/>
              <a:t>、</a:t>
            </a:r>
            <a:r>
              <a:rPr lang="zh-CN" altLang="en-US" sz="4000">
                <a:sym typeface="+mn-ea"/>
              </a:rPr>
              <a:t>贫富差距</a:t>
            </a:r>
            <a:r>
              <a:rPr lang="en-US" altLang="zh-CN" sz="4000"/>
              <a:t>—— </a:t>
            </a:r>
            <a:r>
              <a:rPr lang="zh-CN" altLang="en-US" sz="4000"/>
              <a:t>资本主义还在</a:t>
            </a:r>
          </a:p>
        </p:txBody>
      </p:sp>
      <p:pic>
        <p:nvPicPr>
          <p:cNvPr id="3" name="图片 2" descr="242B523D4E177E18E259EF2D241B3FDB[1]"/>
          <p:cNvPicPr>
            <a:picLocks noChangeAspect="1"/>
          </p:cNvPicPr>
          <p:nvPr/>
        </p:nvPicPr>
        <p:blipFill>
          <a:blip r:embed="rId3">
            <a:clrChange>
              <a:clrFrom>
                <a:srgbClr val="FFFFFF">
                  <a:alpha val="100000"/>
                </a:srgbClr>
              </a:clrFrom>
              <a:clrTo>
                <a:srgbClr val="FFFFFF">
                  <a:alpha val="100000"/>
                  <a:alpha val="0"/>
                </a:srgbClr>
              </a:clrTo>
            </a:clrChange>
          </a:blip>
          <a:srcRect r="-42" b="5206"/>
          <a:stretch>
            <a:fillRect/>
          </a:stretch>
        </p:blipFill>
        <p:spPr>
          <a:xfrm>
            <a:off x="6746875" y="969645"/>
            <a:ext cx="4429125" cy="3228975"/>
          </a:xfrm>
          <a:prstGeom prst="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2082800" y="1306830"/>
            <a:ext cx="8611235" cy="1014730"/>
          </a:xfrm>
        </p:spPr>
        <p:txBody>
          <a:bodyPr>
            <a:noAutofit/>
          </a:bodyPr>
          <a:lstStyle/>
          <a:p>
            <a:pPr marL="0" indent="0" algn="ctr">
              <a:lnSpc>
                <a:spcPct val="150000"/>
              </a:lnSpc>
              <a:buNone/>
            </a:pPr>
            <a:r>
              <a:rPr lang="zh-CN" altLang="en-US" sz="4000"/>
              <a:t>消灭拦路虎，我们需要时间</a:t>
            </a:r>
          </a:p>
          <a:p>
            <a:pPr marL="0" indent="0" algn="ctr">
              <a:lnSpc>
                <a:spcPct val="150000"/>
              </a:lnSpc>
              <a:buNone/>
            </a:pPr>
            <a:endParaRPr lang="zh-CN" altLang="en-US" sz="4000"/>
          </a:p>
          <a:p>
            <a:pPr marL="0" indent="0" algn="ctr">
              <a:lnSpc>
                <a:spcPct val="150000"/>
              </a:lnSpc>
              <a:buNone/>
            </a:pPr>
            <a:endParaRPr lang="zh-CN" altLang="en-US" sz="1800"/>
          </a:p>
          <a:p>
            <a:pPr marL="0" indent="0" algn="ctr">
              <a:lnSpc>
                <a:spcPct val="150000"/>
              </a:lnSpc>
              <a:buNone/>
            </a:pPr>
            <a:endParaRPr lang="zh-CN" altLang="en-US" sz="4000"/>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4" name="灯片编号占位符 3"/>
          <p:cNvSpPr>
            <a:spLocks noGrp="1"/>
          </p:cNvSpPr>
          <p:nvPr>
            <p:ph type="sldNum" sz="quarter" idx="12"/>
          </p:nvPr>
        </p:nvSpPr>
        <p:spPr>
          <a:xfrm>
            <a:off x="8610600" y="7627620"/>
            <a:ext cx="2743200" cy="365125"/>
          </a:xfrm>
        </p:spPr>
        <p:txBody>
          <a:bodyPr/>
          <a:lstStyle/>
          <a:p>
            <a:fld id="{2F525CE8-A4D9-4C72-B3B7-D1ED057FD700}" type="slidenum">
              <a:rPr lang="zh-CN" altLang="en-US" smtClean="0"/>
              <a:t>34</a:t>
            </a:fld>
            <a:endParaRPr lang="zh-CN" altLang="en-US"/>
          </a:p>
        </p:txBody>
      </p:sp>
      <p:grpSp>
        <p:nvGrpSpPr>
          <p:cNvPr id="6" name="组合 5"/>
          <p:cNvGrpSpPr/>
          <p:nvPr/>
        </p:nvGrpSpPr>
        <p:grpSpPr>
          <a:xfrm>
            <a:off x="624020" y="5228212"/>
            <a:ext cx="10589029" cy="833058"/>
            <a:chOff x="689957" y="2763117"/>
            <a:chExt cx="10589029" cy="833058"/>
          </a:xfrm>
        </p:grpSpPr>
        <p:cxnSp>
          <p:nvCxnSpPr>
            <p:cNvPr id="7" name="直接箭头连接符 6"/>
            <p:cNvCxnSpPr/>
            <p:nvPr/>
          </p:nvCxnSpPr>
          <p:spPr>
            <a:xfrm>
              <a:off x="763386" y="2826878"/>
              <a:ext cx="10515600"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flipV="1">
              <a:off x="1113906" y="2763117"/>
              <a:ext cx="241069" cy="124140"/>
            </a:xfrm>
            <a:prstGeom prst="triangle">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charset="-122"/>
              </a:endParaRPr>
            </a:p>
          </p:txBody>
        </p:sp>
        <p:sp>
          <p:nvSpPr>
            <p:cNvPr id="10" name="文本框 9"/>
            <p:cNvSpPr txBox="1"/>
            <p:nvPr/>
          </p:nvSpPr>
          <p:spPr>
            <a:xfrm>
              <a:off x="689957" y="2951015"/>
              <a:ext cx="1107996" cy="645160"/>
            </a:xfrm>
            <a:prstGeom prst="rect">
              <a:avLst/>
            </a:prstGeom>
            <a:noFill/>
          </p:spPr>
          <p:txBody>
            <a:bodyPr wrap="square" rtlCol="0">
              <a:spAutoFit/>
            </a:bodyPr>
            <a:lstStyle/>
            <a:p>
              <a:pPr algn="ctr"/>
              <a:r>
                <a:rPr lang="en-US" altLang="zh-CN" dirty="0">
                  <a:latin typeface="楷体" panose="02010609060101010101" charset="-122"/>
                  <a:ea typeface="楷体" panose="02010609060101010101" charset="-122"/>
                  <a:cs typeface="楷体" panose="02010609060101010101" charset="-122"/>
                </a:rPr>
                <a:t>1840</a:t>
              </a:r>
              <a:r>
                <a:rPr lang="zh-CN" altLang="en-US" dirty="0">
                  <a:latin typeface="楷体" panose="02010609060101010101" charset="-122"/>
                  <a:ea typeface="楷体" panose="02010609060101010101" charset="-122"/>
                  <a:cs typeface="楷体" panose="02010609060101010101" charset="-122"/>
                </a:rPr>
                <a:t>年</a:t>
              </a:r>
              <a:endParaRPr lang="en-US" altLang="zh-CN" dirty="0">
                <a:latin typeface="楷体" panose="02010609060101010101" charset="-122"/>
                <a:ea typeface="楷体" panose="02010609060101010101" charset="-122"/>
                <a:cs typeface="楷体" panose="02010609060101010101" charset="-122"/>
              </a:endParaRPr>
            </a:p>
            <a:p>
              <a:pPr algn="ctr"/>
              <a:r>
                <a:rPr lang="zh-CN" altLang="en-US" dirty="0">
                  <a:latin typeface="楷体" panose="02010609060101010101" charset="-122"/>
                  <a:ea typeface="楷体" panose="02010609060101010101" charset="-122"/>
                  <a:cs typeface="楷体" panose="02010609060101010101" charset="-122"/>
                </a:rPr>
                <a:t>鸦片战争</a:t>
              </a:r>
              <a:endParaRPr lang="en-US" altLang="zh-CN" dirty="0">
                <a:latin typeface="楷体" panose="02010609060101010101" charset="-122"/>
                <a:ea typeface="楷体" panose="02010609060101010101" charset="-122"/>
                <a:cs typeface="楷体" panose="02010609060101010101" charset="-122"/>
              </a:endParaRPr>
            </a:p>
          </p:txBody>
        </p:sp>
        <p:sp>
          <p:nvSpPr>
            <p:cNvPr id="12" name="矩形 11"/>
            <p:cNvSpPr/>
            <p:nvPr/>
          </p:nvSpPr>
          <p:spPr>
            <a:xfrm>
              <a:off x="10898216" y="2951015"/>
              <a:ext cx="309880" cy="368300"/>
            </a:xfrm>
            <a:prstGeom prst="rect">
              <a:avLst/>
            </a:prstGeom>
          </p:spPr>
          <p:txBody>
            <a:bodyPr wrap="none">
              <a:spAutoFit/>
            </a:bodyPr>
            <a:lstStyle/>
            <a:p>
              <a:pPr lvl="0" algn="ctr"/>
              <a:endParaRPr lang="en-US" altLang="zh-CN" dirty="0">
                <a:solidFill>
                  <a:prstClr val="black"/>
                </a:solidFill>
                <a:latin typeface="方正宋刻本秀楷简体" panose="02000000000000000000" pitchFamily="2" charset="-122"/>
                <a:ea typeface="方正宋刻本秀楷简体" panose="02000000000000000000" pitchFamily="2" charset="-122"/>
              </a:endParaRPr>
            </a:p>
          </p:txBody>
        </p:sp>
      </p:grpSp>
      <p:grpSp>
        <p:nvGrpSpPr>
          <p:cNvPr id="37" name="组合 36"/>
          <p:cNvGrpSpPr/>
          <p:nvPr/>
        </p:nvGrpSpPr>
        <p:grpSpPr>
          <a:xfrm>
            <a:off x="1153795" y="3601720"/>
            <a:ext cx="4218940" cy="1482725"/>
            <a:chOff x="1173683" y="1459344"/>
            <a:chExt cx="9939607" cy="1482670"/>
          </a:xfrm>
        </p:grpSpPr>
        <p:sp>
          <p:nvSpPr>
            <p:cNvPr id="38" name="左中括号 37"/>
            <p:cNvSpPr/>
            <p:nvPr/>
          </p:nvSpPr>
          <p:spPr>
            <a:xfrm rot="5400000">
              <a:off x="5502100" y="-2669176"/>
              <a:ext cx="1282773" cy="9939607"/>
            </a:xfrm>
            <a:prstGeom prst="leftBracket">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方正清刻本悦宋简体" panose="02000000000000000000" charset="-122"/>
              </a:endParaRPr>
            </a:p>
          </p:txBody>
        </p:sp>
        <p:sp>
          <p:nvSpPr>
            <p:cNvPr id="39" name="文本框 38"/>
            <p:cNvSpPr txBox="1"/>
            <p:nvPr/>
          </p:nvSpPr>
          <p:spPr>
            <a:xfrm>
              <a:off x="2979388" y="1459344"/>
              <a:ext cx="6023007" cy="398765"/>
            </a:xfrm>
            <a:prstGeom prst="rect">
              <a:avLst/>
            </a:prstGeom>
            <a:solidFill>
              <a:srgbClr val="4472C4"/>
            </a:solidFill>
          </p:spPr>
          <p:txBody>
            <a:bodyPr wrap="square" rtlCol="0">
              <a:spAutoFit/>
            </a:bodyPr>
            <a:lstStyle/>
            <a:p>
              <a:r>
                <a:rPr lang="zh-CN" altLang="en-US" sz="2000" b="1" dirty="0">
                  <a:solidFill>
                    <a:schemeClr val="bg1"/>
                  </a:solidFill>
                  <a:latin typeface="等线" panose="02010600030101010101" pitchFamily="2" charset="-122"/>
                  <a:ea typeface="等线" panose="02010600030101010101" pitchFamily="2" charset="-122"/>
                </a:rPr>
                <a:t>半殖民地半封建社会</a:t>
              </a:r>
            </a:p>
          </p:txBody>
        </p:sp>
      </p:grpSp>
      <p:sp>
        <p:nvSpPr>
          <p:cNvPr id="18" name="矩形 17"/>
          <p:cNvSpPr/>
          <p:nvPr/>
        </p:nvSpPr>
        <p:spPr>
          <a:xfrm>
            <a:off x="2483530" y="5355691"/>
            <a:ext cx="1203960" cy="706755"/>
          </a:xfrm>
          <a:prstGeom prst="rect">
            <a:avLst/>
          </a:prstGeom>
        </p:spPr>
        <p:txBody>
          <a:bodyPr wrap="none">
            <a:spAutoFit/>
          </a:bodyPr>
          <a:lstStyle/>
          <a:p>
            <a:pPr lvl="0" algn="ctr"/>
            <a:r>
              <a:rPr lang="en-US" altLang="zh-CN" sz="2000" b="1" dirty="0">
                <a:solidFill>
                  <a:schemeClr val="accent6">
                    <a:lumMod val="75000"/>
                  </a:schemeClr>
                </a:solidFill>
                <a:latin typeface="楷体" panose="02010609060101010101" charset="-122"/>
                <a:ea typeface="楷体" panose="02010609060101010101" charset="-122"/>
                <a:cs typeface="楷体" panose="02010609060101010101" charset="-122"/>
              </a:rPr>
              <a:t>1919</a:t>
            </a:r>
            <a:r>
              <a:rPr lang="zh-CN" altLang="en-US" sz="2000" b="1" dirty="0">
                <a:solidFill>
                  <a:schemeClr val="accent6">
                    <a:lumMod val="75000"/>
                  </a:schemeClr>
                </a:solidFill>
                <a:latin typeface="楷体" panose="02010609060101010101" charset="-122"/>
                <a:ea typeface="楷体" panose="02010609060101010101" charset="-122"/>
                <a:cs typeface="楷体" panose="02010609060101010101" charset="-122"/>
              </a:rPr>
              <a:t>年</a:t>
            </a:r>
            <a:endParaRPr lang="en-US" altLang="zh-CN" sz="2000" b="1" dirty="0">
              <a:solidFill>
                <a:schemeClr val="accent6">
                  <a:lumMod val="75000"/>
                </a:schemeClr>
              </a:solidFill>
              <a:latin typeface="楷体" panose="02010609060101010101" charset="-122"/>
              <a:ea typeface="楷体" panose="02010609060101010101" charset="-122"/>
              <a:cs typeface="楷体" panose="02010609060101010101" charset="-122"/>
            </a:endParaRPr>
          </a:p>
          <a:p>
            <a:pPr lvl="0" algn="ctr"/>
            <a:r>
              <a:rPr lang="zh-CN" altLang="en-US" sz="2000" b="1" dirty="0">
                <a:solidFill>
                  <a:schemeClr val="accent6">
                    <a:lumMod val="75000"/>
                  </a:schemeClr>
                </a:solidFill>
                <a:latin typeface="楷体" panose="02010609060101010101" charset="-122"/>
                <a:ea typeface="楷体" panose="02010609060101010101" charset="-122"/>
                <a:cs typeface="楷体" panose="02010609060101010101" charset="-122"/>
              </a:rPr>
              <a:t>五四运动</a:t>
            </a:r>
            <a:endParaRPr lang="en-US" altLang="zh-CN" sz="2000" b="1" dirty="0">
              <a:solidFill>
                <a:schemeClr val="accent6">
                  <a:lumMod val="75000"/>
                </a:schemeClr>
              </a:solidFill>
              <a:latin typeface="楷体" panose="02010609060101010101" charset="-122"/>
              <a:ea typeface="楷体" panose="02010609060101010101" charset="-122"/>
              <a:cs typeface="楷体" panose="02010609060101010101" charset="-122"/>
            </a:endParaRPr>
          </a:p>
        </p:txBody>
      </p:sp>
      <p:sp>
        <p:nvSpPr>
          <p:cNvPr id="13" name="等腰三角形 12"/>
          <p:cNvSpPr/>
          <p:nvPr/>
        </p:nvSpPr>
        <p:spPr>
          <a:xfrm flipV="1">
            <a:off x="2958562" y="5228200"/>
            <a:ext cx="254133" cy="124140"/>
          </a:xfrm>
          <a:prstGeom prst="triangl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charset="-122"/>
            </a:endParaRPr>
          </a:p>
        </p:txBody>
      </p:sp>
      <p:sp>
        <p:nvSpPr>
          <p:cNvPr id="14" name="等腰三角形 13"/>
          <p:cNvSpPr/>
          <p:nvPr/>
        </p:nvSpPr>
        <p:spPr>
          <a:xfrm flipV="1">
            <a:off x="5264247" y="5228200"/>
            <a:ext cx="254133" cy="124140"/>
          </a:xfrm>
          <a:prstGeom prst="triangl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charset="-122"/>
            </a:endParaRPr>
          </a:p>
        </p:txBody>
      </p:sp>
      <p:sp>
        <p:nvSpPr>
          <p:cNvPr id="15" name="矩形 14"/>
          <p:cNvSpPr/>
          <p:nvPr/>
        </p:nvSpPr>
        <p:spPr>
          <a:xfrm>
            <a:off x="4664755" y="5351881"/>
            <a:ext cx="1452880" cy="706755"/>
          </a:xfrm>
          <a:prstGeom prst="rect">
            <a:avLst/>
          </a:prstGeom>
        </p:spPr>
        <p:txBody>
          <a:bodyPr wrap="none">
            <a:spAutoFit/>
          </a:bodyPr>
          <a:lstStyle/>
          <a:p>
            <a:pPr lvl="0" algn="ctr"/>
            <a:r>
              <a:rPr lang="en-US" altLang="zh-CN" sz="2000" dirty="0">
                <a:solidFill>
                  <a:prstClr val="black"/>
                </a:solidFill>
                <a:latin typeface="楷体" panose="02010609060101010101" charset="-122"/>
                <a:ea typeface="楷体" panose="02010609060101010101" charset="-122"/>
                <a:cs typeface="楷体" panose="02010609060101010101" charset="-122"/>
                <a:sym typeface="+mn-ea"/>
              </a:rPr>
              <a:t>1949</a:t>
            </a:r>
            <a:r>
              <a:rPr lang="zh-CN" altLang="en-US" sz="2000" dirty="0">
                <a:solidFill>
                  <a:prstClr val="black"/>
                </a:solidFill>
                <a:latin typeface="楷体" panose="02010609060101010101" charset="-122"/>
                <a:ea typeface="楷体" panose="02010609060101010101" charset="-122"/>
                <a:cs typeface="楷体" panose="02010609060101010101" charset="-122"/>
                <a:sym typeface="+mn-ea"/>
              </a:rPr>
              <a:t>年</a:t>
            </a:r>
            <a:endParaRPr lang="en-US" altLang="zh-CN" sz="2000" dirty="0">
              <a:solidFill>
                <a:prstClr val="black"/>
              </a:solidFill>
              <a:latin typeface="楷体" panose="02010609060101010101" charset="-122"/>
              <a:ea typeface="楷体" panose="02010609060101010101" charset="-122"/>
              <a:cs typeface="楷体" panose="02010609060101010101" charset="-122"/>
            </a:endParaRPr>
          </a:p>
          <a:p>
            <a:pPr lvl="0" algn="ctr"/>
            <a:r>
              <a:rPr lang="zh-CN" altLang="en-US" sz="2000" dirty="0">
                <a:solidFill>
                  <a:prstClr val="black"/>
                </a:solidFill>
                <a:latin typeface="楷体" panose="02010609060101010101" charset="-122"/>
                <a:ea typeface="楷体" panose="02010609060101010101" charset="-122"/>
                <a:cs typeface="楷体" panose="02010609060101010101" charset="-122"/>
                <a:sym typeface="+mn-ea"/>
              </a:rPr>
              <a:t>新中国成立</a:t>
            </a:r>
            <a:endParaRPr lang="en-US" altLang="zh-CN" sz="2000" b="1" dirty="0">
              <a:solidFill>
                <a:schemeClr val="accent6">
                  <a:lumMod val="75000"/>
                </a:schemeClr>
              </a:solidFill>
              <a:latin typeface="楷体" panose="02010609060101010101" charset="-122"/>
              <a:ea typeface="楷体" panose="02010609060101010101" charset="-122"/>
              <a:cs typeface="楷体" panose="02010609060101010101" charset="-122"/>
            </a:endParaRPr>
          </a:p>
        </p:txBody>
      </p:sp>
      <p:sp>
        <p:nvSpPr>
          <p:cNvPr id="16" name="等腰三角形 15"/>
          <p:cNvSpPr/>
          <p:nvPr/>
        </p:nvSpPr>
        <p:spPr>
          <a:xfrm flipV="1">
            <a:off x="7258147" y="5232010"/>
            <a:ext cx="254133" cy="124140"/>
          </a:xfrm>
          <a:prstGeom prst="triangl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charset="-122"/>
            </a:endParaRPr>
          </a:p>
        </p:txBody>
      </p:sp>
      <p:sp>
        <p:nvSpPr>
          <p:cNvPr id="17" name="矩形 16"/>
          <p:cNvSpPr/>
          <p:nvPr/>
        </p:nvSpPr>
        <p:spPr>
          <a:xfrm>
            <a:off x="7216185" y="5416016"/>
            <a:ext cx="438150" cy="398780"/>
          </a:xfrm>
          <a:prstGeom prst="rect">
            <a:avLst/>
          </a:prstGeom>
        </p:spPr>
        <p:txBody>
          <a:bodyPr wrap="none">
            <a:spAutoFit/>
          </a:bodyPr>
          <a:lstStyle/>
          <a:p>
            <a:pPr lvl="0" algn="ctr">
              <a:buNone/>
            </a:pPr>
            <a:r>
              <a:rPr lang="zh-CN" altLang="en-US" sz="2000" b="1" dirty="0">
                <a:solidFill>
                  <a:srgbClr val="C00000"/>
                </a:solidFill>
                <a:latin typeface="方正宋刻本秀楷简体" panose="02000000000000000000" pitchFamily="2" charset="-122"/>
                <a:ea typeface="方正宋刻本秀楷简体" panose="02000000000000000000" pitchFamily="2" charset="-122"/>
                <a:sym typeface="+mn-ea"/>
              </a:rPr>
              <a:t>？</a:t>
            </a:r>
          </a:p>
        </p:txBody>
      </p:sp>
      <p:grpSp>
        <p:nvGrpSpPr>
          <p:cNvPr id="23" name="组合 22"/>
          <p:cNvGrpSpPr/>
          <p:nvPr/>
        </p:nvGrpSpPr>
        <p:grpSpPr>
          <a:xfrm>
            <a:off x="5386705" y="2586987"/>
            <a:ext cx="2007870" cy="2482853"/>
            <a:chOff x="1173683" y="459253"/>
            <a:chExt cx="9939607" cy="2482761"/>
          </a:xfrm>
        </p:grpSpPr>
        <p:sp>
          <p:nvSpPr>
            <p:cNvPr id="24" name="左中括号 23"/>
            <p:cNvSpPr/>
            <p:nvPr/>
          </p:nvSpPr>
          <p:spPr>
            <a:xfrm rot="5400000">
              <a:off x="5502100" y="-2669176"/>
              <a:ext cx="1282773" cy="9939607"/>
            </a:xfrm>
            <a:prstGeom prst="leftBracket">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方正清刻本悦宋简体" panose="02000000000000000000" charset="-122"/>
              </a:endParaRPr>
            </a:p>
          </p:txBody>
        </p:sp>
        <p:sp>
          <p:nvSpPr>
            <p:cNvPr id="25" name="文本框 24"/>
            <p:cNvSpPr txBox="1"/>
            <p:nvPr/>
          </p:nvSpPr>
          <p:spPr>
            <a:xfrm>
              <a:off x="4862295" y="459253"/>
              <a:ext cx="2547749" cy="1014692"/>
            </a:xfrm>
            <a:prstGeom prst="rect">
              <a:avLst/>
            </a:prstGeom>
            <a:solidFill>
              <a:schemeClr val="accent5"/>
            </a:solidFill>
          </p:spPr>
          <p:txBody>
            <a:bodyPr wrap="square" rtlCol="0">
              <a:spAutoFit/>
            </a:bodyPr>
            <a:lstStyle/>
            <a:p>
              <a:pPr algn="ctr"/>
              <a:endParaRPr lang="zh-CN" altLang="en-US" sz="2000" b="1" dirty="0">
                <a:solidFill>
                  <a:schemeClr val="bg1"/>
                </a:solidFill>
                <a:latin typeface="等线" panose="02010600030101010101" pitchFamily="2" charset="-122"/>
                <a:ea typeface="等线" panose="02010600030101010101" pitchFamily="2" charset="-122"/>
              </a:endParaRPr>
            </a:p>
            <a:p>
              <a:pPr algn="ctr"/>
              <a:r>
                <a:rPr lang="zh-CN" altLang="en-US" sz="2000" b="1" dirty="0">
                  <a:solidFill>
                    <a:schemeClr val="bg1"/>
                  </a:solidFill>
                  <a:latin typeface="等线" panose="02010600030101010101" pitchFamily="2" charset="-122"/>
                  <a:ea typeface="等线" panose="02010600030101010101" pitchFamily="2" charset="-122"/>
                </a:rPr>
                <a:t>？</a:t>
              </a:r>
            </a:p>
            <a:p>
              <a:pPr algn="ctr"/>
              <a:endParaRPr lang="zh-CN" altLang="en-US" sz="2000" b="1" dirty="0">
                <a:solidFill>
                  <a:schemeClr val="bg1"/>
                </a:solidFill>
                <a:latin typeface="等线" panose="02010600030101010101" pitchFamily="2" charset="-122"/>
                <a:ea typeface="等线" panose="02010600030101010101" pitchFamily="2" charset="-122"/>
              </a:endParaRPr>
            </a:p>
          </p:txBody>
        </p:sp>
      </p:grpSp>
      <p:grpSp>
        <p:nvGrpSpPr>
          <p:cNvPr id="8" name="组合 7"/>
          <p:cNvGrpSpPr/>
          <p:nvPr/>
        </p:nvGrpSpPr>
        <p:grpSpPr>
          <a:xfrm>
            <a:off x="7409180" y="2437766"/>
            <a:ext cx="3437255" cy="2609214"/>
            <a:chOff x="1173683" y="332893"/>
            <a:chExt cx="9939607" cy="2609121"/>
          </a:xfrm>
        </p:grpSpPr>
        <p:sp>
          <p:nvSpPr>
            <p:cNvPr id="11" name="左中括号 10"/>
            <p:cNvSpPr/>
            <p:nvPr/>
          </p:nvSpPr>
          <p:spPr>
            <a:xfrm rot="5400000">
              <a:off x="5502100" y="-2669176"/>
              <a:ext cx="1282773" cy="9939607"/>
            </a:xfrm>
            <a:prstGeom prst="leftBracket">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方正清刻本悦宋简体" panose="02000000000000000000" charset="-122"/>
              </a:endParaRPr>
            </a:p>
          </p:txBody>
        </p:sp>
        <p:sp>
          <p:nvSpPr>
            <p:cNvPr id="19" name="文本框 18"/>
            <p:cNvSpPr txBox="1"/>
            <p:nvPr/>
          </p:nvSpPr>
          <p:spPr>
            <a:xfrm>
              <a:off x="5395216" y="332893"/>
              <a:ext cx="1454308" cy="2553244"/>
            </a:xfrm>
            <a:prstGeom prst="rect">
              <a:avLst/>
            </a:prstGeom>
            <a:solidFill>
              <a:schemeClr val="accent5"/>
            </a:solidFill>
          </p:spPr>
          <p:txBody>
            <a:bodyPr wrap="square" rtlCol="0">
              <a:spAutoFit/>
            </a:bodyPr>
            <a:lstStyle/>
            <a:p>
              <a:pPr algn="ctr"/>
              <a:endParaRPr lang="zh-CN" altLang="en-US" sz="2000" b="1" dirty="0">
                <a:solidFill>
                  <a:schemeClr val="bg1"/>
                </a:solidFill>
                <a:latin typeface="等线" panose="02010600030101010101" pitchFamily="2" charset="-122"/>
                <a:ea typeface="等线" panose="02010600030101010101" pitchFamily="2" charset="-122"/>
              </a:endParaRPr>
            </a:p>
            <a:p>
              <a:pPr algn="ctr"/>
              <a:r>
                <a:rPr lang="zh-CN" altLang="en-US" sz="2000" b="1" dirty="0">
                  <a:solidFill>
                    <a:schemeClr val="bg1"/>
                  </a:solidFill>
                  <a:latin typeface="等线" panose="02010600030101010101" pitchFamily="2" charset="-122"/>
                  <a:ea typeface="等线" panose="02010600030101010101" pitchFamily="2" charset="-122"/>
                </a:rPr>
                <a:t>社会主义社会</a:t>
              </a:r>
            </a:p>
            <a:p>
              <a:pPr algn="ctr"/>
              <a:endParaRPr lang="zh-CN" altLang="en-US" sz="2000" b="1" dirty="0">
                <a:solidFill>
                  <a:schemeClr val="bg1"/>
                </a:solidFill>
                <a:latin typeface="等线" panose="02010600030101010101" pitchFamily="2" charset="-122"/>
                <a:ea typeface="等线" panose="02010600030101010101" pitchFamily="2" charset="-122"/>
              </a:endParaRPr>
            </a:p>
          </p:txBody>
        </p:sp>
      </p:grpSp>
      <p:sp>
        <p:nvSpPr>
          <p:cNvPr id="20" name="矩形 19"/>
          <p:cNvSpPr/>
          <p:nvPr/>
        </p:nvSpPr>
        <p:spPr>
          <a:xfrm>
            <a:off x="10469880" y="3971290"/>
            <a:ext cx="1216660" cy="111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2357755" y="4109720"/>
            <a:ext cx="1529891" cy="1112520"/>
            <a:chOff x="7365" y="4045"/>
            <a:chExt cx="2434" cy="2266"/>
          </a:xfrm>
        </p:grpSpPr>
        <p:sp>
          <p:nvSpPr>
            <p:cNvPr id="21" name="object 70"/>
            <p:cNvSpPr/>
            <p:nvPr/>
          </p:nvSpPr>
          <p:spPr>
            <a:xfrm>
              <a:off x="8589" y="4045"/>
              <a:ext cx="1210" cy="2266"/>
            </a:xfrm>
            <a:prstGeom prst="rect">
              <a:avLst/>
            </a:prstGeom>
            <a:blipFill>
              <a:blip r:embed="rId3" cstate="print"/>
              <a:stretch>
                <a:fillRect/>
              </a:stretch>
            </a:blipFill>
          </p:spPr>
          <p:txBody>
            <a:bodyPr wrap="square" lIns="0" tIns="0" rIns="0" bIns="0" rtlCol="0"/>
            <a:lstStyle/>
            <a:p>
              <a:endParaRPr/>
            </a:p>
          </p:txBody>
        </p:sp>
        <p:sp>
          <p:nvSpPr>
            <p:cNvPr id="22" name="object 69"/>
            <p:cNvSpPr/>
            <p:nvPr/>
          </p:nvSpPr>
          <p:spPr>
            <a:xfrm>
              <a:off x="7365" y="4045"/>
              <a:ext cx="1223" cy="2247"/>
            </a:xfrm>
            <a:prstGeom prst="rect">
              <a:avLst/>
            </a:prstGeom>
            <a:blipFill>
              <a:blip r:embed="rId4" cstate="print"/>
              <a:stretch>
                <a:fillRect/>
              </a:stretch>
            </a:blipFill>
          </p:spPr>
          <p:txBody>
            <a:bodyPr wrap="square" lIns="0" tIns="0" rIns="0" bIns="0" rtlCol="0"/>
            <a:lstStyle/>
            <a:p>
              <a:endParaRPr/>
            </a:p>
          </p:txBody>
        </p:sp>
      </p:gr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2082800" y="1306830"/>
            <a:ext cx="8611235" cy="1014730"/>
          </a:xfrm>
        </p:spPr>
        <p:txBody>
          <a:bodyPr>
            <a:noAutofit/>
          </a:bodyPr>
          <a:lstStyle/>
          <a:p>
            <a:pPr marL="0" indent="0" algn="ctr">
              <a:lnSpc>
                <a:spcPct val="150000"/>
              </a:lnSpc>
              <a:buNone/>
            </a:pPr>
            <a:r>
              <a:rPr lang="zh-CN" altLang="en-US" sz="4000"/>
              <a:t>我们称这段时间为</a:t>
            </a:r>
            <a:r>
              <a:rPr lang="en-US" altLang="zh-CN" sz="4000"/>
              <a:t>——</a:t>
            </a:r>
            <a:r>
              <a:rPr lang="zh-CN" altLang="en-US" sz="4000"/>
              <a:t>新民主主义社会</a:t>
            </a:r>
          </a:p>
          <a:p>
            <a:pPr marL="0" indent="0" algn="ctr">
              <a:lnSpc>
                <a:spcPct val="150000"/>
              </a:lnSpc>
              <a:buNone/>
            </a:pPr>
            <a:endParaRPr lang="zh-CN" altLang="en-US" sz="1800"/>
          </a:p>
          <a:p>
            <a:pPr marL="0" indent="0" algn="ctr">
              <a:lnSpc>
                <a:spcPct val="150000"/>
              </a:lnSpc>
              <a:buNone/>
            </a:pPr>
            <a:endParaRPr lang="zh-CN" altLang="en-US" sz="4000"/>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4" name="灯片编号占位符 3"/>
          <p:cNvSpPr>
            <a:spLocks noGrp="1"/>
          </p:cNvSpPr>
          <p:nvPr>
            <p:ph type="sldNum" sz="quarter" idx="12"/>
          </p:nvPr>
        </p:nvSpPr>
        <p:spPr>
          <a:xfrm>
            <a:off x="8610600" y="7627620"/>
            <a:ext cx="2743200" cy="365125"/>
          </a:xfrm>
        </p:spPr>
        <p:txBody>
          <a:bodyPr/>
          <a:lstStyle/>
          <a:p>
            <a:fld id="{2F525CE8-A4D9-4C72-B3B7-D1ED057FD700}" type="slidenum">
              <a:rPr lang="zh-CN" altLang="en-US" smtClean="0"/>
              <a:t>35</a:t>
            </a:fld>
            <a:endParaRPr lang="zh-CN" altLang="en-US"/>
          </a:p>
        </p:txBody>
      </p:sp>
      <p:grpSp>
        <p:nvGrpSpPr>
          <p:cNvPr id="6" name="组合 5"/>
          <p:cNvGrpSpPr/>
          <p:nvPr/>
        </p:nvGrpSpPr>
        <p:grpSpPr>
          <a:xfrm>
            <a:off x="624020" y="5228212"/>
            <a:ext cx="10589029" cy="833058"/>
            <a:chOff x="689957" y="2763117"/>
            <a:chExt cx="10589029" cy="833058"/>
          </a:xfrm>
        </p:grpSpPr>
        <p:cxnSp>
          <p:nvCxnSpPr>
            <p:cNvPr id="7" name="直接箭头连接符 6"/>
            <p:cNvCxnSpPr/>
            <p:nvPr/>
          </p:nvCxnSpPr>
          <p:spPr>
            <a:xfrm>
              <a:off x="763386" y="2826878"/>
              <a:ext cx="10515600"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flipV="1">
              <a:off x="1113906" y="2763117"/>
              <a:ext cx="241069" cy="124140"/>
            </a:xfrm>
            <a:prstGeom prst="triangle">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charset="-122"/>
              </a:endParaRPr>
            </a:p>
          </p:txBody>
        </p:sp>
        <p:sp>
          <p:nvSpPr>
            <p:cNvPr id="10" name="文本框 9"/>
            <p:cNvSpPr txBox="1"/>
            <p:nvPr/>
          </p:nvSpPr>
          <p:spPr>
            <a:xfrm>
              <a:off x="689957" y="2951015"/>
              <a:ext cx="1107996" cy="645160"/>
            </a:xfrm>
            <a:prstGeom prst="rect">
              <a:avLst/>
            </a:prstGeom>
            <a:noFill/>
          </p:spPr>
          <p:txBody>
            <a:bodyPr wrap="square" rtlCol="0">
              <a:spAutoFit/>
            </a:bodyPr>
            <a:lstStyle/>
            <a:p>
              <a:pPr algn="ctr"/>
              <a:r>
                <a:rPr lang="en-US" altLang="zh-CN" dirty="0">
                  <a:latin typeface="楷体" panose="02010609060101010101" charset="-122"/>
                  <a:ea typeface="楷体" panose="02010609060101010101" charset="-122"/>
                  <a:cs typeface="楷体" panose="02010609060101010101" charset="-122"/>
                </a:rPr>
                <a:t>1840</a:t>
              </a:r>
              <a:r>
                <a:rPr lang="zh-CN" altLang="en-US" dirty="0">
                  <a:latin typeface="楷体" panose="02010609060101010101" charset="-122"/>
                  <a:ea typeface="楷体" panose="02010609060101010101" charset="-122"/>
                  <a:cs typeface="楷体" panose="02010609060101010101" charset="-122"/>
                </a:rPr>
                <a:t>年</a:t>
              </a:r>
              <a:endParaRPr lang="en-US" altLang="zh-CN" dirty="0">
                <a:latin typeface="楷体" panose="02010609060101010101" charset="-122"/>
                <a:ea typeface="楷体" panose="02010609060101010101" charset="-122"/>
                <a:cs typeface="楷体" panose="02010609060101010101" charset="-122"/>
              </a:endParaRPr>
            </a:p>
            <a:p>
              <a:pPr algn="ctr"/>
              <a:r>
                <a:rPr lang="zh-CN" altLang="en-US" dirty="0">
                  <a:latin typeface="楷体" panose="02010609060101010101" charset="-122"/>
                  <a:ea typeface="楷体" panose="02010609060101010101" charset="-122"/>
                  <a:cs typeface="楷体" panose="02010609060101010101" charset="-122"/>
                </a:rPr>
                <a:t>鸦片战争</a:t>
              </a:r>
              <a:endParaRPr lang="en-US" altLang="zh-CN" dirty="0">
                <a:latin typeface="楷体" panose="02010609060101010101" charset="-122"/>
                <a:ea typeface="楷体" panose="02010609060101010101" charset="-122"/>
                <a:cs typeface="楷体" panose="02010609060101010101" charset="-122"/>
              </a:endParaRPr>
            </a:p>
          </p:txBody>
        </p:sp>
        <p:sp>
          <p:nvSpPr>
            <p:cNvPr id="12" name="矩形 11"/>
            <p:cNvSpPr/>
            <p:nvPr/>
          </p:nvSpPr>
          <p:spPr>
            <a:xfrm>
              <a:off x="10898216" y="2951015"/>
              <a:ext cx="309880" cy="368300"/>
            </a:xfrm>
            <a:prstGeom prst="rect">
              <a:avLst/>
            </a:prstGeom>
          </p:spPr>
          <p:txBody>
            <a:bodyPr wrap="none">
              <a:spAutoFit/>
            </a:bodyPr>
            <a:lstStyle/>
            <a:p>
              <a:pPr lvl="0" algn="ctr"/>
              <a:endParaRPr lang="en-US" altLang="zh-CN" dirty="0">
                <a:solidFill>
                  <a:prstClr val="black"/>
                </a:solidFill>
                <a:latin typeface="方正宋刻本秀楷简体" panose="02000000000000000000" pitchFamily="2" charset="-122"/>
                <a:ea typeface="方正宋刻本秀楷简体" panose="02000000000000000000" pitchFamily="2" charset="-122"/>
              </a:endParaRPr>
            </a:p>
          </p:txBody>
        </p:sp>
      </p:grpSp>
      <p:grpSp>
        <p:nvGrpSpPr>
          <p:cNvPr id="37" name="组合 36"/>
          <p:cNvGrpSpPr/>
          <p:nvPr/>
        </p:nvGrpSpPr>
        <p:grpSpPr>
          <a:xfrm>
            <a:off x="1153795" y="3601720"/>
            <a:ext cx="4218940" cy="1482725"/>
            <a:chOff x="1173683" y="1459344"/>
            <a:chExt cx="9939607" cy="1482670"/>
          </a:xfrm>
        </p:grpSpPr>
        <p:sp>
          <p:nvSpPr>
            <p:cNvPr id="38" name="左中括号 37"/>
            <p:cNvSpPr/>
            <p:nvPr/>
          </p:nvSpPr>
          <p:spPr>
            <a:xfrm rot="5400000">
              <a:off x="5502100" y="-2669176"/>
              <a:ext cx="1282773" cy="9939607"/>
            </a:xfrm>
            <a:prstGeom prst="leftBracket">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方正清刻本悦宋简体" panose="02000000000000000000" charset="-122"/>
              </a:endParaRPr>
            </a:p>
          </p:txBody>
        </p:sp>
        <p:sp>
          <p:nvSpPr>
            <p:cNvPr id="39" name="文本框 38"/>
            <p:cNvSpPr txBox="1"/>
            <p:nvPr/>
          </p:nvSpPr>
          <p:spPr>
            <a:xfrm>
              <a:off x="2979388" y="1459344"/>
              <a:ext cx="6023007" cy="398765"/>
            </a:xfrm>
            <a:prstGeom prst="rect">
              <a:avLst/>
            </a:prstGeom>
            <a:solidFill>
              <a:srgbClr val="4472C4"/>
            </a:solidFill>
          </p:spPr>
          <p:txBody>
            <a:bodyPr wrap="square" rtlCol="0">
              <a:spAutoFit/>
            </a:bodyPr>
            <a:lstStyle/>
            <a:p>
              <a:r>
                <a:rPr lang="zh-CN" altLang="en-US" sz="2000" b="1" dirty="0">
                  <a:solidFill>
                    <a:schemeClr val="bg1"/>
                  </a:solidFill>
                  <a:latin typeface="等线" panose="02010600030101010101" pitchFamily="2" charset="-122"/>
                  <a:ea typeface="等线" panose="02010600030101010101" pitchFamily="2" charset="-122"/>
                </a:rPr>
                <a:t>半殖民地半封建社会</a:t>
              </a:r>
            </a:p>
          </p:txBody>
        </p:sp>
      </p:grpSp>
      <p:sp>
        <p:nvSpPr>
          <p:cNvPr id="18" name="矩形 17"/>
          <p:cNvSpPr/>
          <p:nvPr/>
        </p:nvSpPr>
        <p:spPr>
          <a:xfrm>
            <a:off x="2483530" y="5355691"/>
            <a:ext cx="1203960" cy="706755"/>
          </a:xfrm>
          <a:prstGeom prst="rect">
            <a:avLst/>
          </a:prstGeom>
        </p:spPr>
        <p:txBody>
          <a:bodyPr wrap="none">
            <a:spAutoFit/>
          </a:bodyPr>
          <a:lstStyle/>
          <a:p>
            <a:pPr lvl="0" algn="ctr"/>
            <a:r>
              <a:rPr lang="en-US" altLang="zh-CN" sz="2000" b="1" dirty="0">
                <a:solidFill>
                  <a:schemeClr val="accent6">
                    <a:lumMod val="75000"/>
                  </a:schemeClr>
                </a:solidFill>
                <a:latin typeface="楷体" panose="02010609060101010101" charset="-122"/>
                <a:ea typeface="楷体" panose="02010609060101010101" charset="-122"/>
                <a:cs typeface="楷体" panose="02010609060101010101" charset="-122"/>
              </a:rPr>
              <a:t>1919</a:t>
            </a:r>
            <a:r>
              <a:rPr lang="zh-CN" altLang="en-US" sz="2000" b="1" dirty="0">
                <a:solidFill>
                  <a:schemeClr val="accent6">
                    <a:lumMod val="75000"/>
                  </a:schemeClr>
                </a:solidFill>
                <a:latin typeface="楷体" panose="02010609060101010101" charset="-122"/>
                <a:ea typeface="楷体" panose="02010609060101010101" charset="-122"/>
                <a:cs typeface="楷体" panose="02010609060101010101" charset="-122"/>
              </a:rPr>
              <a:t>年</a:t>
            </a:r>
            <a:endParaRPr lang="en-US" altLang="zh-CN" sz="2000" b="1" dirty="0">
              <a:solidFill>
                <a:schemeClr val="accent6">
                  <a:lumMod val="75000"/>
                </a:schemeClr>
              </a:solidFill>
              <a:latin typeface="楷体" panose="02010609060101010101" charset="-122"/>
              <a:ea typeface="楷体" panose="02010609060101010101" charset="-122"/>
              <a:cs typeface="楷体" panose="02010609060101010101" charset="-122"/>
            </a:endParaRPr>
          </a:p>
          <a:p>
            <a:pPr lvl="0" algn="ctr"/>
            <a:r>
              <a:rPr lang="zh-CN" altLang="en-US" sz="2000" b="1" dirty="0">
                <a:solidFill>
                  <a:schemeClr val="accent6">
                    <a:lumMod val="75000"/>
                  </a:schemeClr>
                </a:solidFill>
                <a:latin typeface="楷体" panose="02010609060101010101" charset="-122"/>
                <a:ea typeface="楷体" panose="02010609060101010101" charset="-122"/>
                <a:cs typeface="楷体" panose="02010609060101010101" charset="-122"/>
              </a:rPr>
              <a:t>五四运动</a:t>
            </a:r>
            <a:endParaRPr lang="en-US" altLang="zh-CN" sz="2000" b="1" dirty="0">
              <a:solidFill>
                <a:schemeClr val="accent6">
                  <a:lumMod val="75000"/>
                </a:schemeClr>
              </a:solidFill>
              <a:latin typeface="楷体" panose="02010609060101010101" charset="-122"/>
              <a:ea typeface="楷体" panose="02010609060101010101" charset="-122"/>
              <a:cs typeface="楷体" panose="02010609060101010101" charset="-122"/>
            </a:endParaRPr>
          </a:p>
        </p:txBody>
      </p:sp>
      <p:sp>
        <p:nvSpPr>
          <p:cNvPr id="13" name="等腰三角形 12"/>
          <p:cNvSpPr/>
          <p:nvPr/>
        </p:nvSpPr>
        <p:spPr>
          <a:xfrm flipV="1">
            <a:off x="2958562" y="5228200"/>
            <a:ext cx="254133" cy="124140"/>
          </a:xfrm>
          <a:prstGeom prst="triangl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charset="-122"/>
            </a:endParaRPr>
          </a:p>
        </p:txBody>
      </p:sp>
      <p:sp>
        <p:nvSpPr>
          <p:cNvPr id="14" name="等腰三角形 13"/>
          <p:cNvSpPr/>
          <p:nvPr/>
        </p:nvSpPr>
        <p:spPr>
          <a:xfrm flipV="1">
            <a:off x="5264247" y="5228200"/>
            <a:ext cx="254133" cy="124140"/>
          </a:xfrm>
          <a:prstGeom prst="triangl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charset="-122"/>
            </a:endParaRPr>
          </a:p>
        </p:txBody>
      </p:sp>
      <p:sp>
        <p:nvSpPr>
          <p:cNvPr id="15" name="矩形 14"/>
          <p:cNvSpPr/>
          <p:nvPr/>
        </p:nvSpPr>
        <p:spPr>
          <a:xfrm>
            <a:off x="4664755" y="5351881"/>
            <a:ext cx="1452880" cy="706755"/>
          </a:xfrm>
          <a:prstGeom prst="rect">
            <a:avLst/>
          </a:prstGeom>
        </p:spPr>
        <p:txBody>
          <a:bodyPr wrap="none">
            <a:spAutoFit/>
          </a:bodyPr>
          <a:lstStyle/>
          <a:p>
            <a:pPr lvl="0" algn="ctr"/>
            <a:r>
              <a:rPr lang="en-US" altLang="zh-CN" sz="2000" dirty="0">
                <a:solidFill>
                  <a:prstClr val="black"/>
                </a:solidFill>
                <a:latin typeface="楷体" panose="02010609060101010101" charset="-122"/>
                <a:ea typeface="楷体" panose="02010609060101010101" charset="-122"/>
                <a:cs typeface="楷体" panose="02010609060101010101" charset="-122"/>
                <a:sym typeface="+mn-ea"/>
              </a:rPr>
              <a:t>1949</a:t>
            </a:r>
            <a:r>
              <a:rPr lang="zh-CN" altLang="en-US" sz="2000" dirty="0">
                <a:solidFill>
                  <a:prstClr val="black"/>
                </a:solidFill>
                <a:latin typeface="楷体" panose="02010609060101010101" charset="-122"/>
                <a:ea typeface="楷体" panose="02010609060101010101" charset="-122"/>
                <a:cs typeface="楷体" panose="02010609060101010101" charset="-122"/>
                <a:sym typeface="+mn-ea"/>
              </a:rPr>
              <a:t>年</a:t>
            </a:r>
            <a:endParaRPr lang="en-US" altLang="zh-CN" sz="2000" dirty="0">
              <a:solidFill>
                <a:prstClr val="black"/>
              </a:solidFill>
              <a:latin typeface="楷体" panose="02010609060101010101" charset="-122"/>
              <a:ea typeface="楷体" panose="02010609060101010101" charset="-122"/>
              <a:cs typeface="楷体" panose="02010609060101010101" charset="-122"/>
            </a:endParaRPr>
          </a:p>
          <a:p>
            <a:pPr lvl="0" algn="ctr"/>
            <a:r>
              <a:rPr lang="zh-CN" altLang="en-US" sz="2000" dirty="0">
                <a:solidFill>
                  <a:prstClr val="black"/>
                </a:solidFill>
                <a:latin typeface="楷体" panose="02010609060101010101" charset="-122"/>
                <a:ea typeface="楷体" panose="02010609060101010101" charset="-122"/>
                <a:cs typeface="楷体" panose="02010609060101010101" charset="-122"/>
                <a:sym typeface="+mn-ea"/>
              </a:rPr>
              <a:t>新中国成立</a:t>
            </a:r>
            <a:endParaRPr lang="en-US" altLang="zh-CN" sz="2000" b="1" dirty="0">
              <a:solidFill>
                <a:schemeClr val="accent6">
                  <a:lumMod val="75000"/>
                </a:schemeClr>
              </a:solidFill>
              <a:latin typeface="楷体" panose="02010609060101010101" charset="-122"/>
              <a:ea typeface="楷体" panose="02010609060101010101" charset="-122"/>
              <a:cs typeface="楷体" panose="02010609060101010101" charset="-122"/>
            </a:endParaRPr>
          </a:p>
        </p:txBody>
      </p:sp>
      <p:sp>
        <p:nvSpPr>
          <p:cNvPr id="16" name="等腰三角形 15"/>
          <p:cNvSpPr/>
          <p:nvPr/>
        </p:nvSpPr>
        <p:spPr>
          <a:xfrm flipV="1">
            <a:off x="7258147" y="5232010"/>
            <a:ext cx="254133" cy="124140"/>
          </a:xfrm>
          <a:prstGeom prst="triangl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charset="-122"/>
            </a:endParaRPr>
          </a:p>
        </p:txBody>
      </p:sp>
      <p:sp>
        <p:nvSpPr>
          <p:cNvPr id="17" name="矩形 16"/>
          <p:cNvSpPr/>
          <p:nvPr/>
        </p:nvSpPr>
        <p:spPr>
          <a:xfrm>
            <a:off x="7216185" y="5416016"/>
            <a:ext cx="438150" cy="398780"/>
          </a:xfrm>
          <a:prstGeom prst="rect">
            <a:avLst/>
          </a:prstGeom>
        </p:spPr>
        <p:txBody>
          <a:bodyPr wrap="none">
            <a:spAutoFit/>
          </a:bodyPr>
          <a:lstStyle/>
          <a:p>
            <a:pPr lvl="0" algn="ctr">
              <a:buNone/>
            </a:pPr>
            <a:r>
              <a:rPr lang="zh-CN" altLang="en-US" sz="2000" b="1" dirty="0">
                <a:solidFill>
                  <a:srgbClr val="C00000"/>
                </a:solidFill>
                <a:latin typeface="方正宋刻本秀楷简体" panose="02000000000000000000" pitchFamily="2" charset="-122"/>
                <a:ea typeface="方正宋刻本秀楷简体" panose="02000000000000000000" pitchFamily="2" charset="-122"/>
                <a:sym typeface="+mn-ea"/>
              </a:rPr>
              <a:t>？</a:t>
            </a:r>
          </a:p>
        </p:txBody>
      </p:sp>
      <p:grpSp>
        <p:nvGrpSpPr>
          <p:cNvPr id="23" name="组合 22"/>
          <p:cNvGrpSpPr/>
          <p:nvPr/>
        </p:nvGrpSpPr>
        <p:grpSpPr>
          <a:xfrm>
            <a:off x="5386705" y="2586987"/>
            <a:ext cx="2007870" cy="2861310"/>
            <a:chOff x="1173683" y="459253"/>
            <a:chExt cx="9939607" cy="2861204"/>
          </a:xfrm>
        </p:grpSpPr>
        <p:sp>
          <p:nvSpPr>
            <p:cNvPr id="24" name="左中括号 23"/>
            <p:cNvSpPr/>
            <p:nvPr/>
          </p:nvSpPr>
          <p:spPr>
            <a:xfrm rot="5400000">
              <a:off x="5502100" y="-2669176"/>
              <a:ext cx="1282773" cy="9939607"/>
            </a:xfrm>
            <a:prstGeom prst="leftBracket">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方正清刻本悦宋简体" panose="02000000000000000000" charset="-122"/>
              </a:endParaRPr>
            </a:p>
          </p:txBody>
        </p:sp>
        <p:sp>
          <p:nvSpPr>
            <p:cNvPr id="25" name="文本框 24"/>
            <p:cNvSpPr txBox="1"/>
            <p:nvPr/>
          </p:nvSpPr>
          <p:spPr>
            <a:xfrm>
              <a:off x="4862295" y="459253"/>
              <a:ext cx="2547749" cy="2861204"/>
            </a:xfrm>
            <a:prstGeom prst="rect">
              <a:avLst/>
            </a:prstGeom>
            <a:solidFill>
              <a:schemeClr val="accent5"/>
            </a:solidFill>
          </p:spPr>
          <p:txBody>
            <a:bodyPr wrap="square" rtlCol="0">
              <a:spAutoFit/>
            </a:bodyPr>
            <a:lstStyle/>
            <a:p>
              <a:pPr algn="ctr"/>
              <a:endParaRPr lang="zh-CN" altLang="en-US" sz="2000" b="1" dirty="0">
                <a:solidFill>
                  <a:schemeClr val="bg1"/>
                </a:solidFill>
                <a:latin typeface="等线" panose="02010600030101010101" pitchFamily="2" charset="-122"/>
                <a:ea typeface="等线" panose="02010600030101010101" pitchFamily="2" charset="-122"/>
              </a:endParaRPr>
            </a:p>
            <a:p>
              <a:pPr algn="ctr"/>
              <a:r>
                <a:rPr lang="zh-CN" altLang="en-US" sz="2000" b="1" dirty="0">
                  <a:solidFill>
                    <a:schemeClr val="bg1"/>
                  </a:solidFill>
                  <a:latin typeface="等线" panose="02010600030101010101" pitchFamily="2" charset="-122"/>
                  <a:ea typeface="等线" panose="02010600030101010101" pitchFamily="2" charset="-122"/>
                </a:rPr>
                <a:t>新民主主义社会</a:t>
              </a:r>
            </a:p>
            <a:p>
              <a:pPr algn="ctr"/>
              <a:endParaRPr lang="zh-CN" altLang="en-US" sz="2000" b="1" dirty="0">
                <a:solidFill>
                  <a:schemeClr val="bg1"/>
                </a:solidFill>
                <a:latin typeface="等线" panose="02010600030101010101" pitchFamily="2" charset="-122"/>
                <a:ea typeface="等线" panose="02010600030101010101" pitchFamily="2" charset="-122"/>
              </a:endParaRPr>
            </a:p>
          </p:txBody>
        </p:sp>
      </p:grpSp>
      <p:grpSp>
        <p:nvGrpSpPr>
          <p:cNvPr id="8" name="组合 7"/>
          <p:cNvGrpSpPr/>
          <p:nvPr/>
        </p:nvGrpSpPr>
        <p:grpSpPr>
          <a:xfrm>
            <a:off x="7409180" y="2437766"/>
            <a:ext cx="3437255" cy="2609214"/>
            <a:chOff x="1173683" y="332893"/>
            <a:chExt cx="9939607" cy="2609121"/>
          </a:xfrm>
        </p:grpSpPr>
        <p:sp>
          <p:nvSpPr>
            <p:cNvPr id="11" name="左中括号 10"/>
            <p:cNvSpPr/>
            <p:nvPr/>
          </p:nvSpPr>
          <p:spPr>
            <a:xfrm rot="5400000">
              <a:off x="5502100" y="-2669176"/>
              <a:ext cx="1282773" cy="9939607"/>
            </a:xfrm>
            <a:prstGeom prst="leftBracket">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方正清刻本悦宋简体" panose="02000000000000000000" charset="-122"/>
              </a:endParaRPr>
            </a:p>
          </p:txBody>
        </p:sp>
        <p:sp>
          <p:nvSpPr>
            <p:cNvPr id="19" name="文本框 18"/>
            <p:cNvSpPr txBox="1"/>
            <p:nvPr/>
          </p:nvSpPr>
          <p:spPr>
            <a:xfrm>
              <a:off x="5395216" y="332893"/>
              <a:ext cx="1454308" cy="2553244"/>
            </a:xfrm>
            <a:prstGeom prst="rect">
              <a:avLst/>
            </a:prstGeom>
            <a:solidFill>
              <a:schemeClr val="accent5"/>
            </a:solidFill>
          </p:spPr>
          <p:txBody>
            <a:bodyPr wrap="square" rtlCol="0">
              <a:spAutoFit/>
            </a:bodyPr>
            <a:lstStyle/>
            <a:p>
              <a:pPr algn="ctr"/>
              <a:endParaRPr lang="zh-CN" altLang="en-US" sz="2000" b="1" dirty="0">
                <a:solidFill>
                  <a:schemeClr val="bg1"/>
                </a:solidFill>
                <a:latin typeface="等线" panose="02010600030101010101" pitchFamily="2" charset="-122"/>
                <a:ea typeface="等线" panose="02010600030101010101" pitchFamily="2" charset="-122"/>
              </a:endParaRPr>
            </a:p>
            <a:p>
              <a:pPr algn="ctr"/>
              <a:r>
                <a:rPr lang="zh-CN" altLang="en-US" sz="2000" b="1" dirty="0">
                  <a:solidFill>
                    <a:schemeClr val="bg1"/>
                  </a:solidFill>
                  <a:latin typeface="等线" panose="02010600030101010101" pitchFamily="2" charset="-122"/>
                  <a:ea typeface="等线" panose="02010600030101010101" pitchFamily="2" charset="-122"/>
                </a:rPr>
                <a:t>社会主义社会</a:t>
              </a:r>
            </a:p>
            <a:p>
              <a:pPr algn="ctr"/>
              <a:endParaRPr lang="zh-CN" altLang="en-US" sz="2000" b="1" dirty="0">
                <a:solidFill>
                  <a:schemeClr val="bg1"/>
                </a:solidFill>
                <a:latin typeface="等线" panose="02010600030101010101" pitchFamily="2" charset="-122"/>
                <a:ea typeface="等线" panose="02010600030101010101" pitchFamily="2" charset="-122"/>
              </a:endParaRPr>
            </a:p>
          </p:txBody>
        </p:sp>
      </p:grpSp>
      <p:sp>
        <p:nvSpPr>
          <p:cNvPr id="20" name="矩形 19"/>
          <p:cNvSpPr/>
          <p:nvPr/>
        </p:nvSpPr>
        <p:spPr>
          <a:xfrm>
            <a:off x="10469880" y="3971290"/>
            <a:ext cx="1216660" cy="111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2357755" y="4109720"/>
            <a:ext cx="1529891" cy="1112520"/>
            <a:chOff x="7365" y="4045"/>
            <a:chExt cx="2434" cy="2266"/>
          </a:xfrm>
        </p:grpSpPr>
        <p:sp>
          <p:nvSpPr>
            <p:cNvPr id="21" name="object 70"/>
            <p:cNvSpPr/>
            <p:nvPr/>
          </p:nvSpPr>
          <p:spPr>
            <a:xfrm>
              <a:off x="8589" y="4045"/>
              <a:ext cx="1210" cy="2266"/>
            </a:xfrm>
            <a:prstGeom prst="rect">
              <a:avLst/>
            </a:prstGeom>
            <a:blipFill>
              <a:blip r:embed="rId3" cstate="print"/>
              <a:stretch>
                <a:fillRect/>
              </a:stretch>
            </a:blipFill>
          </p:spPr>
          <p:txBody>
            <a:bodyPr wrap="square" lIns="0" tIns="0" rIns="0" bIns="0" rtlCol="0"/>
            <a:lstStyle/>
            <a:p>
              <a:endParaRPr/>
            </a:p>
          </p:txBody>
        </p:sp>
        <p:sp>
          <p:nvSpPr>
            <p:cNvPr id="22" name="object 69"/>
            <p:cNvSpPr/>
            <p:nvPr/>
          </p:nvSpPr>
          <p:spPr>
            <a:xfrm>
              <a:off x="7365" y="4045"/>
              <a:ext cx="1223" cy="2247"/>
            </a:xfrm>
            <a:prstGeom prst="rect">
              <a:avLst/>
            </a:prstGeom>
            <a:blipFill>
              <a:blip r:embed="rId4" cstate="print"/>
              <a:stretch>
                <a:fillRect/>
              </a:stretch>
            </a:blipFill>
          </p:spPr>
          <p:txBody>
            <a:bodyPr wrap="square" lIns="0" tIns="0" rIns="0" bIns="0" rtlCol="0"/>
            <a:lstStyle/>
            <a:p>
              <a:endParaRPr/>
            </a:p>
          </p:txBody>
        </p:sp>
      </p:gr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1982470" y="1789430"/>
            <a:ext cx="8611235" cy="1014730"/>
          </a:xfrm>
        </p:spPr>
        <p:txBody>
          <a:bodyPr>
            <a:noAutofit/>
          </a:bodyPr>
          <a:lstStyle/>
          <a:p>
            <a:pPr marL="0" indent="0" algn="ctr">
              <a:lnSpc>
                <a:spcPct val="150000"/>
              </a:lnSpc>
              <a:buNone/>
            </a:pPr>
            <a:r>
              <a:rPr lang="zh-CN" altLang="en-US" sz="4000"/>
              <a:t>这是我国特有的</a:t>
            </a:r>
            <a:r>
              <a:rPr lang="zh-CN" altLang="en-US" sz="4000" u="sng">
                <a:solidFill>
                  <a:srgbClr val="C00000"/>
                </a:solidFill>
              </a:rPr>
              <a:t>过渡</a:t>
            </a:r>
            <a:r>
              <a:rPr lang="zh-CN" altLang="en-US" sz="4000"/>
              <a:t>阶段（打虎阶段）</a:t>
            </a:r>
          </a:p>
          <a:p>
            <a:pPr marL="0" indent="0" algn="ctr">
              <a:lnSpc>
                <a:spcPct val="150000"/>
              </a:lnSpc>
              <a:buNone/>
            </a:pPr>
            <a:r>
              <a:rPr lang="zh-CN" altLang="en-US" sz="4000">
                <a:sym typeface="+mn-ea"/>
              </a:rPr>
              <a:t>在这个过渡阶段，进行改造</a:t>
            </a:r>
            <a:endParaRPr lang="zh-CN" altLang="en-US" sz="4000"/>
          </a:p>
          <a:p>
            <a:pPr marL="0" indent="0" algn="ctr">
              <a:lnSpc>
                <a:spcPct val="150000"/>
              </a:lnSpc>
              <a:buNone/>
            </a:pPr>
            <a:endParaRPr lang="zh-CN" altLang="en-US" sz="4000"/>
          </a:p>
          <a:p>
            <a:pPr marL="0" indent="0" algn="ctr">
              <a:lnSpc>
                <a:spcPct val="150000"/>
              </a:lnSpc>
              <a:buNone/>
            </a:pPr>
            <a:endParaRPr lang="zh-CN" altLang="en-US" sz="1800"/>
          </a:p>
          <a:p>
            <a:pPr marL="0" indent="0" algn="ctr">
              <a:lnSpc>
                <a:spcPct val="150000"/>
              </a:lnSpc>
              <a:buNone/>
            </a:pPr>
            <a:endParaRPr lang="zh-CN" altLang="en-US" sz="4000"/>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8075" y="1356360"/>
            <a:ext cx="10515600" cy="3401695"/>
          </a:xfrm>
        </p:spPr>
        <p:txBody>
          <a:bodyPr>
            <a:noAutofit/>
          </a:bodyPr>
          <a:lstStyle/>
          <a:p>
            <a:pPr marL="0" indent="0">
              <a:lnSpc>
                <a:spcPct val="150000"/>
              </a:lnSpc>
              <a:buNone/>
            </a:pPr>
            <a:r>
              <a:rPr lang="zh-CN" altLang="en-US"/>
              <a:t>进入社会主义社会之前，中国的社会性质是（ ）</a:t>
            </a:r>
          </a:p>
          <a:p>
            <a:pPr marL="0" indent="0">
              <a:lnSpc>
                <a:spcPct val="150000"/>
              </a:lnSpc>
              <a:buNone/>
            </a:pPr>
            <a:r>
              <a:rPr lang="zh-CN" altLang="en-US"/>
              <a:t>A:新民主主义社会</a:t>
            </a:r>
          </a:p>
          <a:p>
            <a:pPr marL="0" indent="0">
              <a:lnSpc>
                <a:spcPct val="150000"/>
              </a:lnSpc>
              <a:buNone/>
            </a:pPr>
            <a:r>
              <a:rPr lang="zh-CN" altLang="en-US"/>
              <a:t>B:社会主义社会</a:t>
            </a:r>
          </a:p>
          <a:p>
            <a:pPr marL="0" indent="0">
              <a:lnSpc>
                <a:spcPct val="150000"/>
              </a:lnSpc>
              <a:buNone/>
            </a:pPr>
            <a:r>
              <a:rPr lang="zh-CN" altLang="en-US"/>
              <a:t>C:社会主义社会初级阶段 </a:t>
            </a:r>
          </a:p>
          <a:p>
            <a:pPr marL="0" indent="0">
              <a:lnSpc>
                <a:spcPct val="150000"/>
              </a:lnSpc>
              <a:buNone/>
            </a:pPr>
            <a:r>
              <a:rPr lang="zh-CN" altLang="en-US"/>
              <a:t>D:共产主义社会</a:t>
            </a:r>
          </a:p>
          <a:p>
            <a:pPr marL="0" indent="0">
              <a:lnSpc>
                <a:spcPct val="150000"/>
              </a:lnSpc>
              <a:buNone/>
            </a:pPr>
            <a:endParaRPr lang="zh-CN" altLang="en-US"/>
          </a:p>
        </p:txBody>
      </p:sp>
      <p:sp>
        <p:nvSpPr>
          <p:cNvPr id="220" name=" 220"/>
          <p:cNvSpPr/>
          <p:nvPr/>
        </p:nvSpPr>
        <p:spPr>
          <a:xfrm>
            <a:off x="0" y="-9525"/>
            <a:ext cx="191135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练一练</a:t>
            </a: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8075" y="1356360"/>
            <a:ext cx="10515600" cy="3401695"/>
          </a:xfrm>
        </p:spPr>
        <p:txBody>
          <a:bodyPr>
            <a:noAutofit/>
          </a:bodyPr>
          <a:lstStyle/>
          <a:p>
            <a:pPr marL="0" indent="0">
              <a:lnSpc>
                <a:spcPct val="150000"/>
              </a:lnSpc>
              <a:buNone/>
            </a:pPr>
            <a:r>
              <a:rPr lang="zh-CN" altLang="en-US"/>
              <a:t>进入社会主义社会之前，中国的社会性质是（ ）</a:t>
            </a:r>
          </a:p>
          <a:p>
            <a:pPr marL="0" indent="0">
              <a:lnSpc>
                <a:spcPct val="150000"/>
              </a:lnSpc>
              <a:buNone/>
            </a:pPr>
            <a:r>
              <a:rPr lang="zh-CN" altLang="en-US">
                <a:solidFill>
                  <a:srgbClr val="C00000"/>
                </a:solidFill>
              </a:rPr>
              <a:t>A:新民主主义社会</a:t>
            </a:r>
            <a:endParaRPr lang="zh-CN" altLang="en-US"/>
          </a:p>
          <a:p>
            <a:pPr marL="0" indent="0">
              <a:lnSpc>
                <a:spcPct val="150000"/>
              </a:lnSpc>
              <a:buNone/>
            </a:pPr>
            <a:r>
              <a:rPr lang="zh-CN" altLang="en-US"/>
              <a:t>B:社会主义社会</a:t>
            </a:r>
          </a:p>
          <a:p>
            <a:pPr marL="0" indent="0">
              <a:lnSpc>
                <a:spcPct val="150000"/>
              </a:lnSpc>
              <a:buNone/>
            </a:pPr>
            <a:r>
              <a:rPr lang="zh-CN" altLang="en-US"/>
              <a:t>C:社会主义社会初级阶段 </a:t>
            </a:r>
          </a:p>
          <a:p>
            <a:pPr marL="0" indent="0">
              <a:lnSpc>
                <a:spcPct val="150000"/>
              </a:lnSpc>
              <a:buNone/>
            </a:pPr>
            <a:r>
              <a:rPr lang="zh-CN" altLang="en-US"/>
              <a:t>D:共产主义社会</a:t>
            </a:r>
          </a:p>
          <a:p>
            <a:pPr marL="0" indent="0">
              <a:lnSpc>
                <a:spcPct val="150000"/>
              </a:lnSpc>
              <a:buNone/>
            </a:pPr>
            <a:r>
              <a:rPr lang="zh-CN" altLang="en-US"/>
              <a:t>答案：A</a:t>
            </a:r>
          </a:p>
        </p:txBody>
      </p:sp>
      <p:sp>
        <p:nvSpPr>
          <p:cNvPr id="220" name=" 220"/>
          <p:cNvSpPr/>
          <p:nvPr/>
        </p:nvSpPr>
        <p:spPr>
          <a:xfrm>
            <a:off x="0" y="-9525"/>
            <a:ext cx="191135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练一练</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9015" y="1428115"/>
            <a:ext cx="10515600" cy="5302250"/>
          </a:xfrm>
        </p:spPr>
        <p:txBody>
          <a:bodyPr>
            <a:normAutofit fontScale="90000"/>
          </a:bodyPr>
          <a:lstStyle/>
          <a:p>
            <a:pPr marL="0" indent="0" algn="ctr">
              <a:lnSpc>
                <a:spcPct val="200000"/>
              </a:lnSpc>
              <a:buNone/>
            </a:pPr>
            <a:r>
              <a:rPr lang="zh-CN" altLang="en-US" sz="4000"/>
              <a:t>随堂考时间</a:t>
            </a:r>
            <a:r>
              <a:rPr lang="en-US" altLang="zh-CN" sz="4000"/>
              <a:t>~~~</a:t>
            </a:r>
          </a:p>
          <a:p>
            <a:pPr marL="0" indent="0" algn="ctr">
              <a:lnSpc>
                <a:spcPct val="200000"/>
              </a:lnSpc>
              <a:buNone/>
            </a:pPr>
            <a:r>
              <a:rPr lang="en-US" altLang="zh-CN" sz="4000">
                <a:solidFill>
                  <a:srgbClr val="C00000"/>
                </a:solidFill>
              </a:rPr>
              <a:t>15</a:t>
            </a:r>
            <a:r>
              <a:rPr lang="zh-CN" altLang="en-US" sz="4000">
                <a:solidFill>
                  <a:srgbClr val="C00000"/>
                </a:solidFill>
              </a:rPr>
              <a:t>秒</a:t>
            </a:r>
            <a:r>
              <a:rPr lang="zh-CN" altLang="en-US" sz="4000"/>
              <a:t>答题</a:t>
            </a:r>
          </a:p>
          <a:p>
            <a:pPr marL="0" indent="0" algn="ctr">
              <a:lnSpc>
                <a:spcPct val="200000"/>
              </a:lnSpc>
              <a:buNone/>
            </a:pPr>
            <a:r>
              <a:rPr lang="zh-CN" altLang="en-US" sz="4000"/>
              <a:t>且答且珍惜</a:t>
            </a:r>
          </a:p>
          <a:p>
            <a:pPr marL="0" indent="0" algn="ctr">
              <a:lnSpc>
                <a:spcPct val="200000"/>
              </a:lnSpc>
              <a:buNone/>
            </a:pPr>
            <a:r>
              <a:rPr lang="en-US" altLang="zh-CN" sz="4000"/>
              <a:t>                                                                                                                  3</a:t>
            </a:r>
          </a:p>
        </p:txBody>
      </p:sp>
      <p:sp>
        <p:nvSpPr>
          <p:cNvPr id="220" name=" 220"/>
          <p:cNvSpPr/>
          <p:nvPr/>
        </p:nvSpPr>
        <p:spPr>
          <a:xfrm>
            <a:off x="0" y="-9525"/>
            <a:ext cx="191135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TRY</a:t>
            </a:r>
            <a:r>
              <a:rPr lang="zh-CN" altLang="en-US" sz="2400" b="1">
                <a:solidFill>
                  <a:schemeClr val="tx1"/>
                </a:solidFill>
                <a:latin typeface="方正启体简体" panose="03000509000000000000" charset="-122"/>
                <a:ea typeface="方正启体简体" panose="03000509000000000000" charset="-122"/>
              </a:rPr>
              <a:t>！</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636905" y="588645"/>
            <a:ext cx="2099945" cy="765915"/>
          </a:xfrm>
          <a:prstGeom prst="rect">
            <a:avLst/>
          </a:prstGeom>
          <a:noFill/>
        </p:spPr>
        <p:txBody>
          <a:bodyPr wrap="square" rtlCol="0">
            <a:spAutoFit/>
          </a:bodyPr>
          <a:lstStyle/>
          <a:p>
            <a:pPr>
              <a:lnSpc>
                <a:spcPct val="150000"/>
              </a:lnSpc>
            </a:pPr>
            <a:r>
              <a:rPr lang="zh-CN" altLang="zh-CN" sz="3200" dirty="0">
                <a:solidFill>
                  <a:schemeClr val="bg1"/>
                </a:solidFill>
                <a:latin typeface="Baoli SC" panose="02010600040101010101" pitchFamily="2" charset="-122"/>
                <a:ea typeface="Baoli SC" panose="02010600040101010101" pitchFamily="2" charset="-122"/>
              </a:rPr>
              <a:t>第一节课</a:t>
            </a:r>
          </a:p>
        </p:txBody>
      </p:sp>
      <p:sp>
        <p:nvSpPr>
          <p:cNvPr id="7" name="文本框 6"/>
          <p:cNvSpPr txBox="1"/>
          <p:nvPr/>
        </p:nvSpPr>
        <p:spPr>
          <a:xfrm>
            <a:off x="5338445" y="206375"/>
            <a:ext cx="448310" cy="1355307"/>
          </a:xfrm>
          <a:prstGeom prst="rect">
            <a:avLst/>
          </a:prstGeom>
          <a:noFill/>
        </p:spPr>
        <p:txBody>
          <a:bodyPr wrap="square" rtlCol="0">
            <a:spAutoFit/>
          </a:bodyPr>
          <a:lstStyle/>
          <a:p>
            <a:pPr>
              <a:lnSpc>
                <a:spcPct val="150000"/>
              </a:lnSpc>
            </a:pPr>
            <a:r>
              <a:rPr lang="en-US" altLang="zh-CN" sz="6000" b="1">
                <a:solidFill>
                  <a:schemeClr val="bg1"/>
                </a:solidFill>
                <a:latin typeface="Baoli SC" panose="02010600040101010101" pitchFamily="2" charset="-122"/>
                <a:ea typeface="Baoli SC" panose="02010600040101010101" pitchFamily="2" charset="-122"/>
              </a:rPr>
              <a:t>+</a:t>
            </a:r>
          </a:p>
        </p:txBody>
      </p:sp>
      <p:sp>
        <p:nvSpPr>
          <p:cNvPr id="8" name="文本框 7"/>
          <p:cNvSpPr txBox="1"/>
          <p:nvPr/>
        </p:nvSpPr>
        <p:spPr>
          <a:xfrm>
            <a:off x="2642235" y="137160"/>
            <a:ext cx="648970" cy="1481624"/>
          </a:xfrm>
          <a:prstGeom prst="rect">
            <a:avLst/>
          </a:prstGeom>
          <a:noFill/>
        </p:spPr>
        <p:txBody>
          <a:bodyPr wrap="square" rtlCol="0">
            <a:spAutoFit/>
          </a:bodyPr>
          <a:lstStyle/>
          <a:p>
            <a:pPr>
              <a:lnSpc>
                <a:spcPct val="150000"/>
              </a:lnSpc>
            </a:pPr>
            <a:r>
              <a:rPr lang="en-US" altLang="zh-CN" sz="6600" b="1" dirty="0">
                <a:solidFill>
                  <a:schemeClr val="bg1"/>
                </a:solidFill>
                <a:latin typeface="Baoli SC" panose="02010600040101010101" pitchFamily="2" charset="-122"/>
                <a:ea typeface="Baoli SC" panose="02010600040101010101" pitchFamily="2" charset="-122"/>
              </a:rPr>
              <a:t>=</a:t>
            </a:r>
          </a:p>
        </p:txBody>
      </p:sp>
      <p:pic>
        <p:nvPicPr>
          <p:cNvPr id="10" name="图片 9"/>
          <p:cNvPicPr>
            <a:picLocks noChangeAspect="1"/>
          </p:cNvPicPr>
          <p:nvPr/>
        </p:nvPicPr>
        <p:blipFill>
          <a:blip r:embed="rId5"/>
          <a:stretch>
            <a:fillRect/>
          </a:stretch>
        </p:blipFill>
        <p:spPr>
          <a:xfrm>
            <a:off x="10041255" y="255905"/>
            <a:ext cx="1040765" cy="1496060"/>
          </a:xfrm>
          <a:prstGeom prst="rect">
            <a:avLst/>
          </a:prstGeom>
        </p:spPr>
      </p:pic>
      <p:sp>
        <p:nvSpPr>
          <p:cNvPr id="5" name="文本框 4"/>
          <p:cNvSpPr txBox="1"/>
          <p:nvPr/>
        </p:nvSpPr>
        <p:spPr>
          <a:xfrm>
            <a:off x="695325" y="2233295"/>
            <a:ext cx="2484120" cy="765915"/>
          </a:xfrm>
          <a:prstGeom prst="rect">
            <a:avLst/>
          </a:prstGeom>
          <a:noFill/>
        </p:spPr>
        <p:txBody>
          <a:bodyPr wrap="square" rtlCol="0">
            <a:spAutoFit/>
          </a:bodyPr>
          <a:lstStyle/>
          <a:p>
            <a:pPr>
              <a:lnSpc>
                <a:spcPct val="150000"/>
              </a:lnSpc>
            </a:pPr>
            <a:r>
              <a:rPr lang="zh-CN" altLang="zh-CN" sz="3200">
                <a:solidFill>
                  <a:schemeClr val="bg1"/>
                </a:solidFill>
                <a:latin typeface="Baoli SC" panose="02010600040101010101" pitchFamily="2" charset="-122"/>
                <a:ea typeface="Baoli SC" panose="02010600040101010101" pitchFamily="2" charset="-122"/>
              </a:rPr>
              <a:t>第二节课</a:t>
            </a:r>
            <a:endParaRPr lang="zh-CN" altLang="zh-CN" sz="3200">
              <a:solidFill>
                <a:schemeClr val="bg1"/>
              </a:solidFill>
              <a:latin typeface="Baoli SC" panose="02010600040101010101" pitchFamily="2" charset="-122"/>
              <a:ea typeface="Baoli SC" panose="02010600040101010101" pitchFamily="2" charset="-122"/>
              <a:sym typeface="+mn-ea"/>
            </a:endParaRPr>
          </a:p>
        </p:txBody>
      </p:sp>
      <p:sp>
        <p:nvSpPr>
          <p:cNvPr id="13" name="文本框 12"/>
          <p:cNvSpPr txBox="1"/>
          <p:nvPr/>
        </p:nvSpPr>
        <p:spPr>
          <a:xfrm>
            <a:off x="5430520" y="1910080"/>
            <a:ext cx="577215" cy="1355307"/>
          </a:xfrm>
          <a:prstGeom prst="rect">
            <a:avLst/>
          </a:prstGeom>
          <a:noFill/>
        </p:spPr>
        <p:txBody>
          <a:bodyPr wrap="square" rtlCol="0">
            <a:spAutoFit/>
          </a:bodyPr>
          <a:lstStyle/>
          <a:p>
            <a:pPr>
              <a:lnSpc>
                <a:spcPct val="150000"/>
              </a:lnSpc>
            </a:pPr>
            <a:r>
              <a:rPr lang="en-US" altLang="zh-CN" sz="6000" b="1" dirty="0">
                <a:solidFill>
                  <a:schemeClr val="bg1"/>
                </a:solidFill>
                <a:latin typeface="Baoli SC" panose="02010600040101010101" pitchFamily="2" charset="-122"/>
                <a:ea typeface="Baoli SC" panose="02010600040101010101" pitchFamily="2" charset="-122"/>
              </a:rPr>
              <a:t>+</a:t>
            </a:r>
          </a:p>
        </p:txBody>
      </p:sp>
      <p:pic>
        <p:nvPicPr>
          <p:cNvPr id="15" name="图片 14"/>
          <p:cNvPicPr>
            <a:picLocks noChangeAspect="1"/>
          </p:cNvPicPr>
          <p:nvPr/>
        </p:nvPicPr>
        <p:blipFill>
          <a:blip r:embed="rId6"/>
          <a:stretch>
            <a:fillRect/>
          </a:stretch>
        </p:blipFill>
        <p:spPr>
          <a:xfrm>
            <a:off x="10075545" y="3718560"/>
            <a:ext cx="1090930" cy="1536065"/>
          </a:xfrm>
          <a:prstGeom prst="rect">
            <a:avLst/>
          </a:prstGeom>
        </p:spPr>
      </p:pic>
      <p:sp>
        <p:nvSpPr>
          <p:cNvPr id="18" name="文本框 17"/>
          <p:cNvSpPr txBox="1"/>
          <p:nvPr/>
        </p:nvSpPr>
        <p:spPr>
          <a:xfrm>
            <a:off x="3434080" y="791845"/>
            <a:ext cx="1645002" cy="584775"/>
          </a:xfrm>
          <a:prstGeom prst="rect">
            <a:avLst/>
          </a:prstGeom>
          <a:noFill/>
        </p:spPr>
        <p:txBody>
          <a:bodyPr wrap="none" rtlCol="0" anchor="t">
            <a:spAutoFit/>
          </a:bodyPr>
          <a:lstStyle/>
          <a:p>
            <a:pPr algn="l"/>
            <a:r>
              <a:rPr lang="en-US" altLang="zh-CN" sz="3200">
                <a:solidFill>
                  <a:schemeClr val="bg1"/>
                </a:solidFill>
                <a:latin typeface="Baoli SC" panose="02010600040101010101" pitchFamily="2" charset="-122"/>
                <a:ea typeface="Baoli SC" panose="02010600040101010101" pitchFamily="2" charset="-122"/>
                <a:sym typeface="+mn-ea"/>
              </a:rPr>
              <a:t>5</a:t>
            </a:r>
            <a:r>
              <a:rPr lang="zh-CN" altLang="en-US" sz="3200">
                <a:solidFill>
                  <a:schemeClr val="bg1"/>
                </a:solidFill>
                <a:latin typeface="Baoli SC" panose="02010600040101010101" pitchFamily="2" charset="-122"/>
                <a:ea typeface="Baoli SC" panose="02010600040101010101" pitchFamily="2" charset="-122"/>
                <a:sym typeface="+mn-ea"/>
              </a:rPr>
              <a:t>元现金</a:t>
            </a:r>
            <a:endParaRPr lang="zh-CN" altLang="en-US" sz="3200" b="1">
              <a:solidFill>
                <a:schemeClr val="bg1"/>
              </a:solidFill>
              <a:latin typeface="Baoli SC" panose="02010600040101010101" pitchFamily="2" charset="-122"/>
              <a:ea typeface="Baoli SC" panose="02010600040101010101" pitchFamily="2" charset="-122"/>
              <a:sym typeface="+mn-ea"/>
            </a:endParaRPr>
          </a:p>
        </p:txBody>
      </p:sp>
      <p:sp>
        <p:nvSpPr>
          <p:cNvPr id="19" name="文本框 18"/>
          <p:cNvSpPr txBox="1"/>
          <p:nvPr/>
        </p:nvSpPr>
        <p:spPr>
          <a:xfrm>
            <a:off x="3388649" y="2388467"/>
            <a:ext cx="1874231" cy="584775"/>
          </a:xfrm>
          <a:prstGeom prst="rect">
            <a:avLst/>
          </a:prstGeom>
          <a:noFill/>
        </p:spPr>
        <p:txBody>
          <a:bodyPr wrap="none" rtlCol="0" anchor="t">
            <a:spAutoFit/>
          </a:bodyPr>
          <a:lstStyle/>
          <a:p>
            <a:r>
              <a:rPr lang="en-US" altLang="zh-CN" sz="3200" dirty="0">
                <a:solidFill>
                  <a:schemeClr val="bg1"/>
                </a:solidFill>
                <a:latin typeface="Baoli SC" panose="02010600040101010101" pitchFamily="2" charset="-122"/>
                <a:ea typeface="Baoli SC" panose="02010600040101010101" pitchFamily="2" charset="-122"/>
                <a:sym typeface="+mn-ea"/>
              </a:rPr>
              <a:t>10</a:t>
            </a:r>
            <a:r>
              <a:rPr lang="zh-CN" altLang="en-US" sz="3200" dirty="0">
                <a:solidFill>
                  <a:schemeClr val="bg1"/>
                </a:solidFill>
                <a:latin typeface="Baoli SC" panose="02010600040101010101" pitchFamily="2" charset="-122"/>
                <a:ea typeface="Baoli SC" panose="02010600040101010101" pitchFamily="2" charset="-122"/>
                <a:sym typeface="+mn-ea"/>
              </a:rPr>
              <a:t>元现金</a:t>
            </a:r>
          </a:p>
        </p:txBody>
      </p:sp>
      <p:sp>
        <p:nvSpPr>
          <p:cNvPr id="20" name="文本框 19"/>
          <p:cNvSpPr txBox="1"/>
          <p:nvPr/>
        </p:nvSpPr>
        <p:spPr>
          <a:xfrm>
            <a:off x="636905" y="4006215"/>
            <a:ext cx="2370455" cy="765915"/>
          </a:xfrm>
          <a:prstGeom prst="rect">
            <a:avLst/>
          </a:prstGeom>
          <a:noFill/>
        </p:spPr>
        <p:txBody>
          <a:bodyPr wrap="square" rtlCol="0">
            <a:spAutoFit/>
          </a:bodyPr>
          <a:lstStyle/>
          <a:p>
            <a:pPr>
              <a:lnSpc>
                <a:spcPct val="150000"/>
              </a:lnSpc>
            </a:pPr>
            <a:r>
              <a:rPr lang="zh-CN" altLang="zh-CN" sz="3200" dirty="0">
                <a:solidFill>
                  <a:schemeClr val="bg1"/>
                </a:solidFill>
                <a:latin typeface="Baoli SC" panose="02010600040101010101" pitchFamily="2" charset="-122"/>
                <a:ea typeface="Baoli SC" panose="02010600040101010101" pitchFamily="2" charset="-122"/>
              </a:rPr>
              <a:t>第三节课</a:t>
            </a:r>
            <a:endParaRPr lang="zh-CN" altLang="zh-CN" sz="3200" dirty="0">
              <a:solidFill>
                <a:schemeClr val="bg1"/>
              </a:solidFill>
              <a:latin typeface="Baoli SC" panose="02010600040101010101" pitchFamily="2" charset="-122"/>
              <a:ea typeface="Baoli SC" panose="02010600040101010101" pitchFamily="2" charset="-122"/>
              <a:sym typeface="+mn-ea"/>
            </a:endParaRPr>
          </a:p>
        </p:txBody>
      </p:sp>
      <p:sp>
        <p:nvSpPr>
          <p:cNvPr id="22" name="文本框 21"/>
          <p:cNvSpPr txBox="1"/>
          <p:nvPr/>
        </p:nvSpPr>
        <p:spPr>
          <a:xfrm>
            <a:off x="5417753" y="3418288"/>
            <a:ext cx="628996" cy="1481624"/>
          </a:xfrm>
          <a:prstGeom prst="rect">
            <a:avLst/>
          </a:prstGeom>
          <a:noFill/>
        </p:spPr>
        <p:txBody>
          <a:bodyPr wrap="square" rtlCol="0">
            <a:spAutoFit/>
          </a:bodyPr>
          <a:lstStyle/>
          <a:p>
            <a:pPr>
              <a:lnSpc>
                <a:spcPct val="150000"/>
              </a:lnSpc>
            </a:pPr>
            <a:r>
              <a:rPr lang="en-US" altLang="zh-CN" sz="6600" b="1" dirty="0">
                <a:solidFill>
                  <a:schemeClr val="bg1"/>
                </a:solidFill>
                <a:latin typeface="Baoli SC" panose="02010600040101010101" pitchFamily="2" charset="-122"/>
                <a:ea typeface="Baoli SC" panose="02010600040101010101" pitchFamily="2" charset="-122"/>
              </a:rPr>
              <a:t>+</a:t>
            </a:r>
          </a:p>
        </p:txBody>
      </p:sp>
      <p:pic>
        <p:nvPicPr>
          <p:cNvPr id="23" name="图片 22"/>
          <p:cNvPicPr>
            <a:picLocks noChangeAspect="1"/>
          </p:cNvPicPr>
          <p:nvPr/>
        </p:nvPicPr>
        <p:blipFill>
          <a:blip r:embed="rId7">
            <a:clrChange>
              <a:clrFrom>
                <a:srgbClr val="FFFFFF">
                  <a:alpha val="100000"/>
                </a:srgbClr>
              </a:clrFrom>
              <a:clrTo>
                <a:srgbClr val="FFFFFF">
                  <a:alpha val="100000"/>
                  <a:alpha val="0"/>
                </a:srgbClr>
              </a:clrTo>
            </a:clrChange>
          </a:blip>
          <a:srcRect l="12536" t="26090" r="21275" b="19586"/>
          <a:stretch>
            <a:fillRect/>
          </a:stretch>
        </p:blipFill>
        <p:spPr>
          <a:xfrm>
            <a:off x="9967595" y="5474335"/>
            <a:ext cx="1339850" cy="1101725"/>
          </a:xfrm>
          <a:prstGeom prst="rect">
            <a:avLst/>
          </a:prstGeom>
        </p:spPr>
      </p:pic>
      <p:sp>
        <p:nvSpPr>
          <p:cNvPr id="24" name="文本框 23"/>
          <p:cNvSpPr txBox="1"/>
          <p:nvPr/>
        </p:nvSpPr>
        <p:spPr>
          <a:xfrm>
            <a:off x="3512820" y="4194810"/>
            <a:ext cx="1874231" cy="584775"/>
          </a:xfrm>
          <a:prstGeom prst="rect">
            <a:avLst/>
          </a:prstGeom>
          <a:noFill/>
        </p:spPr>
        <p:txBody>
          <a:bodyPr wrap="none" rtlCol="0" anchor="t">
            <a:spAutoFit/>
          </a:bodyPr>
          <a:lstStyle/>
          <a:p>
            <a:r>
              <a:rPr lang="en-US" altLang="zh-CN" sz="3200">
                <a:solidFill>
                  <a:schemeClr val="bg1"/>
                </a:solidFill>
                <a:latin typeface="Baoli SC" panose="02010600040101010101" pitchFamily="2" charset="-122"/>
                <a:ea typeface="Baoli SC" panose="02010600040101010101" pitchFamily="2" charset="-122"/>
                <a:sym typeface="+mn-ea"/>
              </a:rPr>
              <a:t>15</a:t>
            </a:r>
            <a:r>
              <a:rPr lang="zh-CN" altLang="en-US" sz="3200">
                <a:solidFill>
                  <a:schemeClr val="bg1"/>
                </a:solidFill>
                <a:latin typeface="Baoli SC" panose="02010600040101010101" pitchFamily="2" charset="-122"/>
                <a:ea typeface="Baoli SC" panose="02010600040101010101" pitchFamily="2" charset="-122"/>
                <a:sym typeface="+mn-ea"/>
              </a:rPr>
              <a:t>元现金</a:t>
            </a:r>
          </a:p>
        </p:txBody>
      </p:sp>
      <p:sp>
        <p:nvSpPr>
          <p:cNvPr id="28" name="文本框 27"/>
          <p:cNvSpPr txBox="1"/>
          <p:nvPr/>
        </p:nvSpPr>
        <p:spPr>
          <a:xfrm>
            <a:off x="610235" y="5474335"/>
            <a:ext cx="2370455" cy="765915"/>
          </a:xfrm>
          <a:prstGeom prst="rect">
            <a:avLst/>
          </a:prstGeom>
          <a:noFill/>
        </p:spPr>
        <p:txBody>
          <a:bodyPr wrap="square" rtlCol="0">
            <a:spAutoFit/>
          </a:bodyPr>
          <a:lstStyle/>
          <a:p>
            <a:pPr>
              <a:lnSpc>
                <a:spcPct val="150000"/>
              </a:lnSpc>
            </a:pPr>
            <a:r>
              <a:rPr lang="zh-CN" altLang="zh-CN" sz="3200" dirty="0">
                <a:solidFill>
                  <a:schemeClr val="bg1"/>
                </a:solidFill>
                <a:latin typeface="Baoli SC" panose="02010600040101010101" pitchFamily="2" charset="-122"/>
                <a:ea typeface="Baoli SC" panose="02010600040101010101" pitchFamily="2" charset="-122"/>
              </a:rPr>
              <a:t>第四节课</a:t>
            </a:r>
            <a:endParaRPr lang="zh-CN" altLang="zh-CN" sz="3200" dirty="0">
              <a:solidFill>
                <a:schemeClr val="bg1"/>
              </a:solidFill>
              <a:latin typeface="Baoli SC" panose="02010600040101010101" pitchFamily="2" charset="-122"/>
              <a:ea typeface="Baoli SC" panose="02010600040101010101" pitchFamily="2" charset="-122"/>
              <a:sym typeface="+mn-ea"/>
            </a:endParaRPr>
          </a:p>
        </p:txBody>
      </p:sp>
      <p:sp>
        <p:nvSpPr>
          <p:cNvPr id="30" name="文本框 29"/>
          <p:cNvSpPr txBox="1"/>
          <p:nvPr/>
        </p:nvSpPr>
        <p:spPr>
          <a:xfrm>
            <a:off x="3489960" y="5733415"/>
            <a:ext cx="1874231" cy="584775"/>
          </a:xfrm>
          <a:prstGeom prst="rect">
            <a:avLst/>
          </a:prstGeom>
          <a:noFill/>
        </p:spPr>
        <p:txBody>
          <a:bodyPr wrap="none" rtlCol="0" anchor="t">
            <a:spAutoFit/>
          </a:bodyPr>
          <a:lstStyle/>
          <a:p>
            <a:r>
              <a:rPr lang="en-US" altLang="zh-CN" sz="3200">
                <a:solidFill>
                  <a:schemeClr val="bg1"/>
                </a:solidFill>
                <a:latin typeface="Baoli SC" panose="02010600040101010101" pitchFamily="2" charset="-122"/>
                <a:ea typeface="Baoli SC" panose="02010600040101010101" pitchFamily="2" charset="-122"/>
                <a:sym typeface="+mn-ea"/>
              </a:rPr>
              <a:t>20</a:t>
            </a:r>
            <a:r>
              <a:rPr lang="zh-CN" altLang="en-US" sz="3200">
                <a:solidFill>
                  <a:schemeClr val="bg1"/>
                </a:solidFill>
                <a:latin typeface="Baoli SC" panose="02010600040101010101" pitchFamily="2" charset="-122"/>
                <a:ea typeface="Baoli SC" panose="02010600040101010101" pitchFamily="2" charset="-122"/>
                <a:sym typeface="+mn-ea"/>
              </a:rPr>
              <a:t>元现金</a:t>
            </a:r>
          </a:p>
        </p:txBody>
      </p:sp>
      <p:sp>
        <p:nvSpPr>
          <p:cNvPr id="32" name="文本框 31"/>
          <p:cNvSpPr txBox="1"/>
          <p:nvPr/>
        </p:nvSpPr>
        <p:spPr>
          <a:xfrm>
            <a:off x="5452427" y="5054552"/>
            <a:ext cx="628996" cy="1481624"/>
          </a:xfrm>
          <a:prstGeom prst="rect">
            <a:avLst/>
          </a:prstGeom>
          <a:noFill/>
        </p:spPr>
        <p:txBody>
          <a:bodyPr wrap="square" rtlCol="0">
            <a:spAutoFit/>
          </a:bodyPr>
          <a:lstStyle/>
          <a:p>
            <a:pPr>
              <a:lnSpc>
                <a:spcPct val="150000"/>
              </a:lnSpc>
            </a:pPr>
            <a:r>
              <a:rPr lang="en-US" altLang="zh-CN" sz="6600" b="1" dirty="0">
                <a:solidFill>
                  <a:schemeClr val="bg1"/>
                </a:solidFill>
                <a:latin typeface="Baoli SC" panose="02010600040101010101" pitchFamily="2" charset="-122"/>
                <a:ea typeface="Baoli SC" panose="02010600040101010101" pitchFamily="2" charset="-122"/>
              </a:rPr>
              <a:t>+</a:t>
            </a:r>
          </a:p>
        </p:txBody>
      </p:sp>
      <p:sp>
        <p:nvSpPr>
          <p:cNvPr id="4" name="文本框 3"/>
          <p:cNvSpPr txBox="1"/>
          <p:nvPr/>
        </p:nvSpPr>
        <p:spPr>
          <a:xfrm>
            <a:off x="6007735" y="791845"/>
            <a:ext cx="3840480" cy="583565"/>
          </a:xfrm>
          <a:prstGeom prst="rect">
            <a:avLst/>
          </a:prstGeom>
          <a:noFill/>
        </p:spPr>
        <p:txBody>
          <a:bodyPr wrap="none" rtlCol="0" anchor="t">
            <a:spAutoFit/>
          </a:bodyPr>
          <a:lstStyle/>
          <a:p>
            <a:pPr algn="l"/>
            <a:r>
              <a:rPr lang="zh-CN" altLang="en-US" sz="3200">
                <a:solidFill>
                  <a:schemeClr val="bg1"/>
                </a:solidFill>
                <a:latin typeface="Baoli SC" panose="02010600040101010101" pitchFamily="2" charset="-122"/>
                <a:ea typeface="Baoli SC" panose="02010600040101010101" pitchFamily="2" charset="-122"/>
                <a:sym typeface="+mn-ea"/>
              </a:rPr>
              <a:t>全国自考专业白皮书</a:t>
            </a:r>
          </a:p>
        </p:txBody>
      </p:sp>
      <p:sp>
        <p:nvSpPr>
          <p:cNvPr id="6" name="文本框 5"/>
          <p:cNvSpPr txBox="1"/>
          <p:nvPr/>
        </p:nvSpPr>
        <p:spPr>
          <a:xfrm>
            <a:off x="2642235" y="4928235"/>
            <a:ext cx="648970" cy="1607941"/>
          </a:xfrm>
          <a:prstGeom prst="rect">
            <a:avLst/>
          </a:prstGeom>
          <a:noFill/>
        </p:spPr>
        <p:txBody>
          <a:bodyPr wrap="square" rtlCol="0">
            <a:spAutoFit/>
          </a:bodyPr>
          <a:lstStyle/>
          <a:p>
            <a:pPr>
              <a:lnSpc>
                <a:spcPct val="150000"/>
              </a:lnSpc>
            </a:pPr>
            <a:r>
              <a:rPr lang="en-US" altLang="zh-CN" sz="7200" b="1" dirty="0">
                <a:solidFill>
                  <a:schemeClr val="bg1"/>
                </a:solidFill>
                <a:latin typeface="Baoli SC" panose="02010600040101010101" pitchFamily="2" charset="-122"/>
                <a:ea typeface="Baoli SC" panose="02010600040101010101" pitchFamily="2" charset="-122"/>
              </a:rPr>
              <a:t>=</a:t>
            </a:r>
          </a:p>
        </p:txBody>
      </p:sp>
      <p:sp>
        <p:nvSpPr>
          <p:cNvPr id="9" name="文本框 8"/>
          <p:cNvSpPr txBox="1"/>
          <p:nvPr/>
        </p:nvSpPr>
        <p:spPr>
          <a:xfrm>
            <a:off x="2642235" y="3421380"/>
            <a:ext cx="648970" cy="1607941"/>
          </a:xfrm>
          <a:prstGeom prst="rect">
            <a:avLst/>
          </a:prstGeom>
          <a:noFill/>
        </p:spPr>
        <p:txBody>
          <a:bodyPr wrap="square" rtlCol="0">
            <a:spAutoFit/>
          </a:bodyPr>
          <a:lstStyle/>
          <a:p>
            <a:pPr>
              <a:lnSpc>
                <a:spcPct val="150000"/>
              </a:lnSpc>
            </a:pPr>
            <a:r>
              <a:rPr lang="en-US" altLang="zh-CN" sz="7200" b="1">
                <a:solidFill>
                  <a:schemeClr val="bg1"/>
                </a:solidFill>
                <a:latin typeface="Baoli SC" panose="02010600040101010101" pitchFamily="2" charset="-122"/>
                <a:ea typeface="Baoli SC" panose="02010600040101010101" pitchFamily="2" charset="-122"/>
              </a:rPr>
              <a:t>=</a:t>
            </a:r>
          </a:p>
        </p:txBody>
      </p:sp>
      <p:sp>
        <p:nvSpPr>
          <p:cNvPr id="11" name="文本框 10"/>
          <p:cNvSpPr txBox="1"/>
          <p:nvPr/>
        </p:nvSpPr>
        <p:spPr>
          <a:xfrm>
            <a:off x="2642235" y="1771650"/>
            <a:ext cx="648970" cy="1481624"/>
          </a:xfrm>
          <a:prstGeom prst="rect">
            <a:avLst/>
          </a:prstGeom>
          <a:noFill/>
        </p:spPr>
        <p:txBody>
          <a:bodyPr wrap="square" rtlCol="0">
            <a:spAutoFit/>
          </a:bodyPr>
          <a:lstStyle/>
          <a:p>
            <a:pPr>
              <a:lnSpc>
                <a:spcPct val="150000"/>
              </a:lnSpc>
            </a:pPr>
            <a:r>
              <a:rPr lang="en-US" altLang="zh-CN" sz="6600" b="1">
                <a:solidFill>
                  <a:schemeClr val="bg1"/>
                </a:solidFill>
                <a:latin typeface="Baoli SC" panose="02010600040101010101" pitchFamily="2" charset="-122"/>
                <a:ea typeface="Baoli SC" panose="02010600040101010101" pitchFamily="2" charset="-122"/>
              </a:rPr>
              <a:t>=</a:t>
            </a:r>
          </a:p>
        </p:txBody>
      </p:sp>
      <p:sp>
        <p:nvSpPr>
          <p:cNvPr id="14" name="文本框 13"/>
          <p:cNvSpPr txBox="1"/>
          <p:nvPr/>
        </p:nvSpPr>
        <p:spPr>
          <a:xfrm>
            <a:off x="6175375" y="2394585"/>
            <a:ext cx="3153427" cy="584775"/>
          </a:xfrm>
          <a:prstGeom prst="rect">
            <a:avLst/>
          </a:prstGeom>
          <a:noFill/>
        </p:spPr>
        <p:txBody>
          <a:bodyPr wrap="none" rtlCol="0" anchor="t">
            <a:spAutoFit/>
          </a:bodyPr>
          <a:lstStyle/>
          <a:p>
            <a:pPr algn="l"/>
            <a:r>
              <a:rPr lang="en-US" altLang="zh-CN" sz="3200">
                <a:solidFill>
                  <a:schemeClr val="bg1"/>
                </a:solidFill>
                <a:latin typeface="Baoli SC" panose="02010600040101010101" pitchFamily="2" charset="-122"/>
                <a:ea typeface="Baoli SC" panose="02010600040101010101" pitchFamily="2" charset="-122"/>
                <a:sym typeface="+mn-ea"/>
              </a:rPr>
              <a:t>2018</a:t>
            </a:r>
            <a:r>
              <a:rPr lang="zh-CN" altLang="en-US" sz="3200">
                <a:solidFill>
                  <a:schemeClr val="bg1"/>
                </a:solidFill>
                <a:latin typeface="Baoli SC" panose="02010600040101010101" pitchFamily="2" charset="-122"/>
                <a:ea typeface="Baoli SC" panose="02010600040101010101" pitchFamily="2" charset="-122"/>
                <a:sym typeface="+mn-ea"/>
              </a:rPr>
              <a:t>年最新真题</a:t>
            </a:r>
          </a:p>
        </p:txBody>
      </p:sp>
      <p:sp>
        <p:nvSpPr>
          <p:cNvPr id="16" name="文本框 15"/>
          <p:cNvSpPr txBox="1"/>
          <p:nvPr/>
        </p:nvSpPr>
        <p:spPr>
          <a:xfrm>
            <a:off x="6169660" y="4167505"/>
            <a:ext cx="2924198" cy="584775"/>
          </a:xfrm>
          <a:prstGeom prst="rect">
            <a:avLst/>
          </a:prstGeom>
          <a:noFill/>
        </p:spPr>
        <p:txBody>
          <a:bodyPr wrap="none" rtlCol="0" anchor="t">
            <a:spAutoFit/>
          </a:bodyPr>
          <a:lstStyle/>
          <a:p>
            <a:pPr algn="l"/>
            <a:r>
              <a:rPr lang="en-US" altLang="zh-CN" sz="3200">
                <a:solidFill>
                  <a:schemeClr val="bg1"/>
                </a:solidFill>
                <a:latin typeface="Baoli SC" panose="02010600040101010101" pitchFamily="2" charset="-122"/>
                <a:ea typeface="Baoli SC" panose="02010600040101010101" pitchFamily="2" charset="-122"/>
                <a:sym typeface="+mn-ea"/>
              </a:rPr>
              <a:t>100</a:t>
            </a:r>
            <a:r>
              <a:rPr lang="zh-CN" altLang="en-US" sz="3200">
                <a:solidFill>
                  <a:schemeClr val="bg1"/>
                </a:solidFill>
                <a:latin typeface="Baoli SC" panose="02010600040101010101" pitchFamily="2" charset="-122"/>
                <a:ea typeface="Baoli SC" panose="02010600040101010101" pitchFamily="2" charset="-122"/>
                <a:sym typeface="+mn-ea"/>
              </a:rPr>
              <a:t>个高频考题</a:t>
            </a:r>
          </a:p>
        </p:txBody>
      </p:sp>
      <p:sp>
        <p:nvSpPr>
          <p:cNvPr id="17" name="文本框 16"/>
          <p:cNvSpPr txBox="1"/>
          <p:nvPr/>
        </p:nvSpPr>
        <p:spPr>
          <a:xfrm>
            <a:off x="6169660" y="5733415"/>
            <a:ext cx="3143809" cy="584775"/>
          </a:xfrm>
          <a:prstGeom prst="rect">
            <a:avLst/>
          </a:prstGeom>
          <a:noFill/>
        </p:spPr>
        <p:txBody>
          <a:bodyPr wrap="none" rtlCol="0" anchor="t">
            <a:spAutoFit/>
          </a:bodyPr>
          <a:lstStyle/>
          <a:p>
            <a:pPr algn="l"/>
            <a:r>
              <a:rPr lang="en-US" sz="3200">
                <a:solidFill>
                  <a:schemeClr val="bg1"/>
                </a:solidFill>
                <a:latin typeface="Baoli SC" panose="02010600040101010101" pitchFamily="2" charset="-122"/>
                <a:ea typeface="Baoli SC" panose="02010600040101010101" pitchFamily="2" charset="-122"/>
                <a:sym typeface="+mn-ea"/>
              </a:rPr>
              <a:t>1</a:t>
            </a:r>
            <a:r>
              <a:rPr lang="en-US" altLang="zh-CN" sz="3200">
                <a:solidFill>
                  <a:schemeClr val="bg1"/>
                </a:solidFill>
                <a:latin typeface="Baoli SC" panose="02010600040101010101" pitchFamily="2" charset="-122"/>
                <a:ea typeface="Baoli SC" panose="02010600040101010101" pitchFamily="2" charset="-122"/>
                <a:sym typeface="+mn-ea"/>
              </a:rPr>
              <a:t>G</a:t>
            </a:r>
            <a:r>
              <a:rPr lang="zh-CN" altLang="en-US" sz="3200">
                <a:solidFill>
                  <a:schemeClr val="bg1"/>
                </a:solidFill>
                <a:latin typeface="Baoli SC" panose="02010600040101010101" pitchFamily="2" charset="-122"/>
                <a:ea typeface="Baoli SC" panose="02010600040101010101" pitchFamily="2" charset="-122"/>
                <a:sym typeface="+mn-ea"/>
              </a:rPr>
              <a:t>自考电子资料</a:t>
            </a:r>
          </a:p>
        </p:txBody>
      </p:sp>
      <p:pic>
        <p:nvPicPr>
          <p:cNvPr id="12" name="图片 11"/>
          <p:cNvPicPr>
            <a:picLocks noChangeAspect="1"/>
          </p:cNvPicPr>
          <p:nvPr/>
        </p:nvPicPr>
        <p:blipFill>
          <a:blip r:embed="rId8"/>
          <a:stretch>
            <a:fillRect/>
          </a:stretch>
        </p:blipFill>
        <p:spPr>
          <a:xfrm>
            <a:off x="10041255" y="1874520"/>
            <a:ext cx="1092200" cy="1546860"/>
          </a:xfrm>
          <a:prstGeom prst="rect">
            <a:avLst/>
          </a:prstGeom>
        </p:spPr>
      </p:pic>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1790065" y="1108075"/>
            <a:ext cx="8611235" cy="2519045"/>
          </a:xfrm>
        </p:spPr>
        <p:txBody>
          <a:bodyPr>
            <a:noAutofit/>
          </a:bodyPr>
          <a:lstStyle/>
          <a:p>
            <a:pPr marL="0" indent="0" algn="ctr">
              <a:lnSpc>
                <a:spcPct val="150000"/>
              </a:lnSpc>
              <a:buNone/>
            </a:pPr>
            <a:r>
              <a:rPr lang="zh-CN" altLang="en-US" sz="4000"/>
              <a:t>说回这只拦住我们去路的大老虎</a:t>
            </a:r>
          </a:p>
        </p:txBody>
      </p:sp>
      <p:pic>
        <p:nvPicPr>
          <p:cNvPr id="3" name="图片 2" descr="242B523D4E177E18E259EF2D241B3FDB[1]"/>
          <p:cNvPicPr>
            <a:picLocks noChangeAspect="1"/>
          </p:cNvPicPr>
          <p:nvPr/>
        </p:nvPicPr>
        <p:blipFill>
          <a:blip r:embed="rId3">
            <a:clrChange>
              <a:clrFrom>
                <a:srgbClr val="FFFFFF">
                  <a:alpha val="100000"/>
                </a:srgbClr>
              </a:clrFrom>
              <a:clrTo>
                <a:srgbClr val="FFFFFF">
                  <a:alpha val="100000"/>
                  <a:alpha val="0"/>
                </a:srgbClr>
              </a:clrTo>
            </a:clrChange>
          </a:blip>
          <a:srcRect r="-42" b="5206"/>
          <a:stretch>
            <a:fillRect/>
          </a:stretch>
        </p:blipFill>
        <p:spPr>
          <a:xfrm>
            <a:off x="3881755" y="2346960"/>
            <a:ext cx="5222875" cy="3807460"/>
          </a:xfrm>
          <a:prstGeom prst="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923925" y="1204595"/>
            <a:ext cx="8307070" cy="1196340"/>
          </a:xfrm>
        </p:spPr>
        <p:txBody>
          <a:bodyPr>
            <a:noAutofit/>
          </a:bodyPr>
          <a:lstStyle/>
          <a:p>
            <a:pPr marL="0" indent="0" algn="l">
              <a:lnSpc>
                <a:spcPct val="150000"/>
              </a:lnSpc>
              <a:buNone/>
            </a:pPr>
            <a:r>
              <a:rPr lang="zh-CN" altLang="en-US" sz="4000">
                <a:sym typeface="+mn-ea"/>
              </a:rPr>
              <a:t>自古以来，有虎的地方就有武松</a:t>
            </a:r>
          </a:p>
        </p:txBody>
      </p:sp>
      <p:pic>
        <p:nvPicPr>
          <p:cNvPr id="3" name="图片 2" descr="242B523D4E177E18E259EF2D241B3FDB[1]"/>
          <p:cNvPicPr>
            <a:picLocks noChangeAspect="1"/>
          </p:cNvPicPr>
          <p:nvPr/>
        </p:nvPicPr>
        <p:blipFill>
          <a:blip r:embed="rId3">
            <a:clrChange>
              <a:clrFrom>
                <a:srgbClr val="FFFFFF">
                  <a:alpha val="100000"/>
                </a:srgbClr>
              </a:clrFrom>
              <a:clrTo>
                <a:srgbClr val="FFFFFF">
                  <a:alpha val="100000"/>
                  <a:alpha val="0"/>
                </a:srgbClr>
              </a:clrTo>
            </a:clrChange>
          </a:blip>
          <a:srcRect r="-42" b="5206"/>
          <a:stretch>
            <a:fillRect/>
          </a:stretch>
        </p:blipFill>
        <p:spPr>
          <a:xfrm rot="21360000" flipH="1">
            <a:off x="8280400" y="4163695"/>
            <a:ext cx="3573780" cy="2419985"/>
          </a:xfrm>
          <a:prstGeom prst="rect">
            <a:avLst/>
          </a:prstGeom>
        </p:spPr>
      </p:pic>
      <p:pic>
        <p:nvPicPr>
          <p:cNvPr id="4" name="图片 3" descr="wKgJMFiJTUCj1qHnAABuzGMAKjM244_mobile_large[1]"/>
          <p:cNvPicPr>
            <a:picLocks noChangeAspect="1"/>
          </p:cNvPicPr>
          <p:nvPr/>
        </p:nvPicPr>
        <p:blipFill>
          <a:blip r:embed="rId4">
            <a:clrChange>
              <a:clrFrom>
                <a:srgbClr val="FEFEFE">
                  <a:alpha val="100000"/>
                </a:srgbClr>
              </a:clrFrom>
              <a:clrTo>
                <a:srgbClr val="FEFEFE">
                  <a:alpha val="100000"/>
                  <a:alpha val="0"/>
                </a:srgbClr>
              </a:clrTo>
            </a:clrChange>
            <a:grayscl/>
          </a:blip>
          <a:stretch>
            <a:fillRect/>
          </a:stretch>
        </p:blipFill>
        <p:spPr>
          <a:xfrm>
            <a:off x="1699895" y="2400935"/>
            <a:ext cx="3683635" cy="3683635"/>
          </a:xfrm>
          <a:prstGeom prst="rect">
            <a:avLst/>
          </a:prstGeom>
        </p:spPr>
      </p:pic>
      <p:sp>
        <p:nvSpPr>
          <p:cNvPr id="227" name=" 227"/>
          <p:cNvSpPr/>
          <p:nvPr/>
        </p:nvSpPr>
        <p:spPr>
          <a:xfrm flipH="1">
            <a:off x="8836025" y="1920875"/>
            <a:ext cx="2790825" cy="1807845"/>
          </a:xfrm>
          <a:prstGeom prst="wedgeEllipseCallout">
            <a:avLst>
              <a:gd name="adj1" fmla="val -25046"/>
              <a:gd name="adj2" fmla="val 65698"/>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6" name="文本框 5"/>
          <p:cNvSpPr txBox="1"/>
          <p:nvPr/>
        </p:nvSpPr>
        <p:spPr>
          <a:xfrm>
            <a:off x="9230995" y="2286635"/>
            <a:ext cx="2395855" cy="1076325"/>
          </a:xfrm>
          <a:prstGeom prst="rect">
            <a:avLst/>
          </a:prstGeom>
          <a:noFill/>
        </p:spPr>
        <p:txBody>
          <a:bodyPr wrap="square" rtlCol="0">
            <a:spAutoFit/>
          </a:bodyPr>
          <a:lstStyle/>
          <a:p>
            <a:r>
              <a:rPr lang="zh-CN" altLang="en-US" sz="3200">
                <a:latin typeface="方正启体简体" panose="03000509000000000000" charset="-122"/>
                <a:ea typeface="方正启体简体" panose="03000509000000000000" charset="-122"/>
              </a:rPr>
              <a:t>我先走了，</a:t>
            </a:r>
          </a:p>
          <a:p>
            <a:r>
              <a:rPr lang="zh-CN" altLang="en-US" sz="3200">
                <a:latin typeface="方正启体简体" panose="03000509000000000000" charset="-122"/>
                <a:ea typeface="方正启体简体" panose="03000509000000000000" charset="-122"/>
              </a:rPr>
              <a:t>你们慢慢聊</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1837690" y="1789430"/>
            <a:ext cx="8611235" cy="1014730"/>
          </a:xfrm>
        </p:spPr>
        <p:txBody>
          <a:bodyPr>
            <a:noAutofit/>
          </a:bodyPr>
          <a:lstStyle/>
          <a:p>
            <a:pPr marL="0" indent="0" algn="ctr">
              <a:lnSpc>
                <a:spcPct val="150000"/>
              </a:lnSpc>
              <a:buNone/>
            </a:pPr>
            <a:r>
              <a:rPr lang="zh-CN" altLang="en-US" sz="4000"/>
              <a:t>我们的计划就是：</a:t>
            </a:r>
          </a:p>
          <a:p>
            <a:pPr marL="0" indent="0" algn="ctr">
              <a:lnSpc>
                <a:spcPct val="150000"/>
              </a:lnSpc>
              <a:buNone/>
            </a:pPr>
            <a:r>
              <a:rPr lang="en-US" altLang="zh-CN" sz="4000"/>
              <a:t>“</a:t>
            </a:r>
            <a:r>
              <a:rPr lang="zh-CN" altLang="en-US" sz="4000"/>
              <a:t>一化三改</a:t>
            </a:r>
            <a:r>
              <a:rPr lang="en-US" altLang="zh-CN" sz="4000"/>
              <a:t>”</a:t>
            </a:r>
            <a:endParaRPr lang="zh-CN" altLang="en-US" sz="4000"/>
          </a:p>
          <a:p>
            <a:pPr marL="0" indent="0" algn="ctr">
              <a:lnSpc>
                <a:spcPct val="150000"/>
              </a:lnSpc>
              <a:buNone/>
            </a:pPr>
            <a:endParaRPr lang="zh-CN" altLang="en-US" sz="1800"/>
          </a:p>
          <a:p>
            <a:pPr marL="0" indent="0" algn="ctr">
              <a:lnSpc>
                <a:spcPct val="150000"/>
              </a:lnSpc>
              <a:buNone/>
            </a:pPr>
            <a:endParaRPr lang="zh-CN" altLang="en-US" sz="4000"/>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grpSp>
        <p:nvGrpSpPr>
          <p:cNvPr id="7" name="组合 6"/>
          <p:cNvGrpSpPr/>
          <p:nvPr/>
        </p:nvGrpSpPr>
        <p:grpSpPr>
          <a:xfrm>
            <a:off x="2331720" y="4567555"/>
            <a:ext cx="7527925" cy="2205355"/>
            <a:chOff x="1962" y="6456"/>
            <a:chExt cx="12858" cy="4232"/>
          </a:xfrm>
        </p:grpSpPr>
        <p:pic>
          <p:nvPicPr>
            <p:cNvPr id="3" name="图片 2"/>
            <p:cNvPicPr>
              <a:picLocks noChangeAspect="1"/>
            </p:cNvPicPr>
            <p:nvPr/>
          </p:nvPicPr>
          <p:blipFill>
            <a:blip r:embed="rId4"/>
            <a:stretch>
              <a:fillRect/>
            </a:stretch>
          </p:blipFill>
          <p:spPr>
            <a:xfrm>
              <a:off x="6356" y="6456"/>
              <a:ext cx="4232" cy="4232"/>
            </a:xfrm>
            <a:prstGeom prst="rect">
              <a:avLst/>
            </a:prstGeom>
          </p:spPr>
        </p:pic>
        <p:pic>
          <p:nvPicPr>
            <p:cNvPr id="4" name="图片 3"/>
            <p:cNvPicPr>
              <a:picLocks noChangeAspect="1"/>
            </p:cNvPicPr>
            <p:nvPr/>
          </p:nvPicPr>
          <p:blipFill>
            <a:blip r:embed="rId4"/>
            <a:stretch>
              <a:fillRect/>
            </a:stretch>
          </p:blipFill>
          <p:spPr>
            <a:xfrm>
              <a:off x="10588" y="6456"/>
              <a:ext cx="4232" cy="4232"/>
            </a:xfrm>
            <a:prstGeom prst="rect">
              <a:avLst/>
            </a:prstGeom>
          </p:spPr>
        </p:pic>
        <p:pic>
          <p:nvPicPr>
            <p:cNvPr id="6" name="图片 5"/>
            <p:cNvPicPr>
              <a:picLocks noChangeAspect="1"/>
            </p:cNvPicPr>
            <p:nvPr/>
          </p:nvPicPr>
          <p:blipFill>
            <a:blip r:embed="rId4"/>
            <a:stretch>
              <a:fillRect/>
            </a:stretch>
          </p:blipFill>
          <p:spPr>
            <a:xfrm>
              <a:off x="1962" y="6456"/>
              <a:ext cx="4232" cy="4232"/>
            </a:xfrm>
            <a:prstGeom prst="rect">
              <a:avLst/>
            </a:prstGeom>
          </p:spPr>
        </p:pic>
      </p:gr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1489710" y="1511935"/>
            <a:ext cx="9868535" cy="1196340"/>
          </a:xfrm>
        </p:spPr>
        <p:txBody>
          <a:bodyPr>
            <a:noAutofit/>
          </a:bodyPr>
          <a:lstStyle/>
          <a:p>
            <a:pPr marL="0" indent="0" algn="l">
              <a:lnSpc>
                <a:spcPct val="150000"/>
              </a:lnSpc>
              <a:buNone/>
            </a:pPr>
            <a:r>
              <a:rPr lang="zh-CN" altLang="en-US" sz="4000">
                <a:sym typeface="+mn-ea"/>
              </a:rPr>
              <a:t>一化三改</a:t>
            </a:r>
            <a:r>
              <a:rPr lang="en-US" altLang="zh-CN" sz="4000">
                <a:sym typeface="+mn-ea"/>
              </a:rPr>
              <a:t>——</a:t>
            </a:r>
            <a:r>
              <a:rPr lang="zh-CN" altLang="en-US" sz="4000">
                <a:sym typeface="+mn-ea"/>
              </a:rPr>
              <a:t>我们进入社会主义的武松</a:t>
            </a:r>
          </a:p>
        </p:txBody>
      </p:sp>
      <p:pic>
        <p:nvPicPr>
          <p:cNvPr id="3" name="图片 2" descr="242B523D4E177E18E259EF2D241B3FDB[1]"/>
          <p:cNvPicPr>
            <a:picLocks noChangeAspect="1"/>
          </p:cNvPicPr>
          <p:nvPr/>
        </p:nvPicPr>
        <p:blipFill>
          <a:blip r:embed="rId3">
            <a:clrChange>
              <a:clrFrom>
                <a:srgbClr val="FFFFFF">
                  <a:alpha val="100000"/>
                </a:srgbClr>
              </a:clrFrom>
              <a:clrTo>
                <a:srgbClr val="FFFFFF">
                  <a:alpha val="100000"/>
                  <a:alpha val="0"/>
                </a:srgbClr>
              </a:clrTo>
            </a:clrChange>
          </a:blip>
          <a:srcRect r="-42" b="5206"/>
          <a:stretch>
            <a:fillRect/>
          </a:stretch>
        </p:blipFill>
        <p:spPr>
          <a:xfrm rot="21360000" flipH="1">
            <a:off x="4636770" y="4163695"/>
            <a:ext cx="3573780" cy="2419985"/>
          </a:xfrm>
          <a:prstGeom prst="rect">
            <a:avLst/>
          </a:prstGeom>
        </p:spPr>
      </p:pic>
      <p:sp>
        <p:nvSpPr>
          <p:cNvPr id="227" name=" 227"/>
          <p:cNvSpPr/>
          <p:nvPr/>
        </p:nvSpPr>
        <p:spPr>
          <a:xfrm flipH="1">
            <a:off x="6821805" y="3198495"/>
            <a:ext cx="3098165" cy="1102995"/>
          </a:xfrm>
          <a:prstGeom prst="wedgeEllipseCallout">
            <a:avLst>
              <a:gd name="adj1" fmla="val -25046"/>
              <a:gd name="adj2" fmla="val 65698"/>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6" name="文本框 5"/>
          <p:cNvSpPr txBox="1"/>
          <p:nvPr/>
        </p:nvSpPr>
        <p:spPr>
          <a:xfrm>
            <a:off x="6821805" y="3458210"/>
            <a:ext cx="2870200" cy="583565"/>
          </a:xfrm>
          <a:prstGeom prst="rect">
            <a:avLst/>
          </a:prstGeom>
          <a:noFill/>
        </p:spPr>
        <p:txBody>
          <a:bodyPr wrap="square" rtlCol="0">
            <a:spAutoFit/>
          </a:bodyPr>
          <a:lstStyle/>
          <a:p>
            <a:r>
              <a:rPr lang="zh-CN" altLang="en-US" sz="3200">
                <a:latin typeface="方正启体简体" panose="03000509000000000000" charset="-122"/>
                <a:ea typeface="方正启体简体" panose="03000509000000000000" charset="-122"/>
              </a:rPr>
              <a:t>我好怕怕</a:t>
            </a:r>
            <a:r>
              <a:rPr lang="en-US" altLang="zh-CN" sz="3200">
                <a:latin typeface="方正启体简体" panose="03000509000000000000" charset="-122"/>
                <a:ea typeface="方正启体简体" panose="03000509000000000000" charset="-122"/>
              </a:rPr>
              <a:t>……</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280785" y="2468880"/>
            <a:ext cx="5401945" cy="3561080"/>
          </a:xfrm>
          <a:prstGeom prst="rect">
            <a:avLst/>
          </a:prstGeom>
        </p:spPr>
      </p:pic>
      <p:pic>
        <p:nvPicPr>
          <p:cNvPr id="7" name="图片 6"/>
          <p:cNvPicPr>
            <a:picLocks noChangeAspect="1"/>
          </p:cNvPicPr>
          <p:nvPr/>
        </p:nvPicPr>
        <p:blipFill>
          <a:blip r:embed="rId3"/>
          <a:stretch>
            <a:fillRect/>
          </a:stretch>
        </p:blipFill>
        <p:spPr>
          <a:xfrm>
            <a:off x="763905" y="2468880"/>
            <a:ext cx="5290820" cy="3561715"/>
          </a:xfrm>
          <a:prstGeom prst="rect">
            <a:avLst/>
          </a:prstGeom>
        </p:spPr>
      </p:pic>
      <p:sp>
        <p:nvSpPr>
          <p:cNvPr id="220" name=" 220"/>
          <p:cNvSpPr/>
          <p:nvPr/>
        </p:nvSpPr>
        <p:spPr>
          <a:xfrm>
            <a:off x="491490" y="1031240"/>
            <a:ext cx="3369310" cy="693420"/>
          </a:xfrm>
          <a:prstGeom prst="homePlate">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200">
                <a:solidFill>
                  <a:srgbClr val="FFFFFF"/>
                </a:solidFill>
                <a:latin typeface="方正启体简体" panose="03000509000000000000" charset="-122"/>
                <a:ea typeface="方正启体简体" panose="03000509000000000000" charset="-122"/>
              </a:rPr>
              <a:t>哪一个更快？</a:t>
            </a:r>
          </a:p>
        </p:txBody>
      </p:sp>
      <p:sp>
        <p:nvSpPr>
          <p:cNvPr id="5"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280785" y="2468880"/>
            <a:ext cx="5401945" cy="3561080"/>
          </a:xfrm>
          <a:prstGeom prst="rect">
            <a:avLst/>
          </a:prstGeom>
        </p:spPr>
      </p:pic>
      <p:pic>
        <p:nvPicPr>
          <p:cNvPr id="7" name="图片 6"/>
          <p:cNvPicPr>
            <a:picLocks noChangeAspect="1"/>
          </p:cNvPicPr>
          <p:nvPr/>
        </p:nvPicPr>
        <p:blipFill>
          <a:blip r:embed="rId3"/>
          <a:stretch>
            <a:fillRect/>
          </a:stretch>
        </p:blipFill>
        <p:spPr>
          <a:xfrm>
            <a:off x="763905" y="2468880"/>
            <a:ext cx="5290820" cy="3561715"/>
          </a:xfrm>
          <a:prstGeom prst="rect">
            <a:avLst/>
          </a:prstGeom>
        </p:spPr>
      </p:pic>
      <p:sp>
        <p:nvSpPr>
          <p:cNvPr id="220" name=" 220"/>
          <p:cNvSpPr/>
          <p:nvPr/>
        </p:nvSpPr>
        <p:spPr>
          <a:xfrm>
            <a:off x="491490" y="1031240"/>
            <a:ext cx="3369310" cy="693420"/>
          </a:xfrm>
          <a:prstGeom prst="homePlate">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200">
                <a:solidFill>
                  <a:srgbClr val="FFFFFF"/>
                </a:solidFill>
                <a:latin typeface="方正启体简体" panose="03000509000000000000" charset="-122"/>
                <a:ea typeface="方正启体简体" panose="03000509000000000000" charset="-122"/>
              </a:rPr>
              <a:t>哪一个更快？</a:t>
            </a:r>
          </a:p>
        </p:txBody>
      </p:sp>
      <p:sp>
        <p:nvSpPr>
          <p:cNvPr id="5"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025015" y="3368040"/>
            <a:ext cx="3549015" cy="26619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2705735" y="1802130"/>
            <a:ext cx="6283325" cy="4229735"/>
          </a:xfrm>
          <a:prstGeom prst="rect">
            <a:avLst/>
          </a:prstGeom>
        </p:spPr>
      </p:pic>
      <p:sp>
        <p:nvSpPr>
          <p:cNvPr id="2" name="文本框 1"/>
          <p:cNvSpPr txBox="1"/>
          <p:nvPr/>
        </p:nvSpPr>
        <p:spPr>
          <a:xfrm>
            <a:off x="3430270" y="818515"/>
            <a:ext cx="5331460" cy="829945"/>
          </a:xfrm>
          <a:prstGeom prst="rect">
            <a:avLst/>
          </a:prstGeom>
          <a:noFill/>
        </p:spPr>
        <p:txBody>
          <a:bodyPr wrap="square" rtlCol="0">
            <a:spAutoFit/>
          </a:bodyPr>
          <a:lstStyle/>
          <a:p>
            <a:r>
              <a:rPr lang="zh-CN" altLang="en-US" sz="4800" b="1">
                <a:latin typeface="方正启体简体" panose="03000509000000000000" charset="-122"/>
                <a:ea typeface="方正启体简体" panose="03000509000000000000" charset="-122"/>
                <a:cs typeface="方正启体简体" panose="03000509000000000000" charset="-122"/>
              </a:rPr>
              <a:t>一化</a:t>
            </a:r>
            <a:r>
              <a:rPr lang="en-US" altLang="zh-CN" sz="4800" b="1">
                <a:latin typeface="方正启体简体" panose="03000509000000000000" charset="-122"/>
                <a:ea typeface="方正启体简体" panose="03000509000000000000" charset="-122"/>
                <a:cs typeface="方正启体简体" panose="03000509000000000000" charset="-122"/>
              </a:rPr>
              <a:t>——</a:t>
            </a:r>
            <a:r>
              <a:rPr lang="zh-CN" altLang="en-US" sz="4800" b="1">
                <a:latin typeface="方正启体简体" panose="03000509000000000000" charset="-122"/>
                <a:ea typeface="方正启体简体" panose="03000509000000000000" charset="-122"/>
                <a:cs typeface="方正启体简体" panose="03000509000000000000" charset="-122"/>
              </a:rPr>
              <a:t>工业化</a:t>
            </a:r>
          </a:p>
        </p:txBody>
      </p:sp>
      <p:sp>
        <p:nvSpPr>
          <p:cNvPr id="5"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2705735" y="1802130"/>
            <a:ext cx="6283325" cy="4229735"/>
          </a:xfrm>
          <a:prstGeom prst="rect">
            <a:avLst/>
          </a:prstGeom>
        </p:spPr>
      </p:pic>
      <p:sp>
        <p:nvSpPr>
          <p:cNvPr id="2" name="文本框 1"/>
          <p:cNvSpPr txBox="1"/>
          <p:nvPr/>
        </p:nvSpPr>
        <p:spPr>
          <a:xfrm>
            <a:off x="3430270" y="818515"/>
            <a:ext cx="5331460" cy="829945"/>
          </a:xfrm>
          <a:prstGeom prst="rect">
            <a:avLst/>
          </a:prstGeom>
          <a:noFill/>
        </p:spPr>
        <p:txBody>
          <a:bodyPr wrap="square" rtlCol="0">
            <a:spAutoFit/>
          </a:bodyPr>
          <a:lstStyle/>
          <a:p>
            <a:r>
              <a:rPr lang="zh-CN" altLang="en-US" sz="4800" b="1">
                <a:latin typeface="方正启体简体" panose="03000509000000000000" charset="-122"/>
                <a:ea typeface="方正启体简体" panose="03000509000000000000" charset="-122"/>
                <a:cs typeface="方正启体简体" panose="03000509000000000000" charset="-122"/>
              </a:rPr>
              <a:t>一化</a:t>
            </a:r>
            <a:r>
              <a:rPr lang="en-US" altLang="zh-CN" sz="4800" b="1">
                <a:latin typeface="方正启体简体" panose="03000509000000000000" charset="-122"/>
                <a:ea typeface="方正启体简体" panose="03000509000000000000" charset="-122"/>
                <a:cs typeface="方正启体简体" panose="03000509000000000000" charset="-122"/>
              </a:rPr>
              <a:t>——</a:t>
            </a:r>
            <a:r>
              <a:rPr lang="zh-CN" altLang="en-US" sz="4800" b="1">
                <a:latin typeface="方正启体简体" panose="03000509000000000000" charset="-122"/>
                <a:ea typeface="方正启体简体" panose="03000509000000000000" charset="-122"/>
                <a:cs typeface="方正启体简体" panose="03000509000000000000" charset="-122"/>
              </a:rPr>
              <a:t>工业化</a:t>
            </a:r>
          </a:p>
        </p:txBody>
      </p:sp>
      <p:sp>
        <p:nvSpPr>
          <p:cNvPr id="5"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4" name="文本框 3"/>
          <p:cNvSpPr txBox="1"/>
          <p:nvPr/>
        </p:nvSpPr>
        <p:spPr>
          <a:xfrm>
            <a:off x="4725670" y="3278505"/>
            <a:ext cx="2242820" cy="768350"/>
          </a:xfrm>
          <a:prstGeom prst="rect">
            <a:avLst/>
          </a:prstGeom>
          <a:solidFill>
            <a:srgbClr val="FFFF00"/>
          </a:solidFill>
        </p:spPr>
        <p:txBody>
          <a:bodyPr wrap="square" rtlCol="0">
            <a:spAutoFit/>
          </a:bodyPr>
          <a:lstStyle/>
          <a:p>
            <a:r>
              <a:rPr lang="zh-CN" altLang="en-US" sz="4400">
                <a:latin typeface="方正启体简体" panose="03000509000000000000" charset="-122"/>
                <a:ea typeface="方正启体简体" panose="03000509000000000000" charset="-122"/>
              </a:rPr>
              <a:t>！主体！</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79195" y="1252855"/>
            <a:ext cx="10515600" cy="4351338"/>
          </a:xfrm>
        </p:spPr>
        <p:txBody>
          <a:bodyPr>
            <a:normAutofit/>
          </a:bodyPr>
          <a:lstStyle/>
          <a:p>
            <a:pPr marL="0" indent="0">
              <a:lnSpc>
                <a:spcPct val="150000"/>
              </a:lnSpc>
              <a:buNone/>
            </a:pPr>
            <a:r>
              <a:rPr lang="zh-CN" altLang="en-US" sz="2800"/>
              <a:t>国共产党在过渡时期总路线的主体是实现（ ）</a:t>
            </a:r>
          </a:p>
          <a:p>
            <a:pPr marL="0" indent="0">
              <a:lnSpc>
                <a:spcPct val="150000"/>
              </a:lnSpc>
              <a:buNone/>
            </a:pPr>
            <a:r>
              <a:rPr lang="zh-CN" altLang="en-US" sz="2800"/>
              <a:t>A:国家的社会主义工业化</a:t>
            </a:r>
          </a:p>
          <a:p>
            <a:pPr marL="0" indent="0">
              <a:lnSpc>
                <a:spcPct val="150000"/>
              </a:lnSpc>
              <a:buNone/>
            </a:pPr>
            <a:r>
              <a:rPr lang="zh-CN" altLang="en-US" sz="2800"/>
              <a:t>B:国家对农业的社会主义改造</a:t>
            </a:r>
          </a:p>
          <a:p>
            <a:pPr marL="0" indent="0">
              <a:lnSpc>
                <a:spcPct val="150000"/>
              </a:lnSpc>
              <a:buNone/>
            </a:pPr>
            <a:r>
              <a:rPr lang="zh-CN" altLang="en-US" sz="2800"/>
              <a:t>C:国家对手工业的社会主义改造</a:t>
            </a:r>
          </a:p>
          <a:p>
            <a:pPr marL="0" indent="0">
              <a:lnSpc>
                <a:spcPct val="150000"/>
              </a:lnSpc>
              <a:buNone/>
            </a:pPr>
            <a:r>
              <a:rPr lang="zh-CN" altLang="en-US" sz="2800"/>
              <a:t>D:国家对资本主义工商业的社会主义改造</a:t>
            </a:r>
          </a:p>
          <a:p>
            <a:pPr marL="0" indent="0">
              <a:lnSpc>
                <a:spcPct val="150000"/>
              </a:lnSpc>
              <a:buNone/>
            </a:pPr>
            <a:endParaRPr lang="en-US" altLang="zh-CN" sz="2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79195" y="1252855"/>
            <a:ext cx="10515600" cy="4351338"/>
          </a:xfrm>
        </p:spPr>
        <p:txBody>
          <a:bodyPr>
            <a:normAutofit lnSpcReduction="10000"/>
          </a:bodyPr>
          <a:lstStyle/>
          <a:p>
            <a:pPr marL="0" indent="0">
              <a:lnSpc>
                <a:spcPct val="150000"/>
              </a:lnSpc>
              <a:buNone/>
            </a:pPr>
            <a:r>
              <a:rPr lang="zh-CN" altLang="en-US" sz="2800"/>
              <a:t>国共产党在过渡时期总路线的主体是实现（ ）</a:t>
            </a:r>
          </a:p>
          <a:p>
            <a:pPr marL="0" indent="0">
              <a:lnSpc>
                <a:spcPct val="150000"/>
              </a:lnSpc>
              <a:buNone/>
            </a:pPr>
            <a:r>
              <a:rPr lang="zh-CN" altLang="en-US" sz="2800">
                <a:solidFill>
                  <a:srgbClr val="C00000"/>
                </a:solidFill>
              </a:rPr>
              <a:t>A:国家的社会主义工业化</a:t>
            </a:r>
            <a:endParaRPr lang="zh-CN" altLang="en-US" sz="2800"/>
          </a:p>
          <a:p>
            <a:pPr marL="0" indent="0">
              <a:lnSpc>
                <a:spcPct val="150000"/>
              </a:lnSpc>
              <a:buNone/>
            </a:pPr>
            <a:r>
              <a:rPr lang="zh-CN" altLang="en-US" sz="2800"/>
              <a:t>B:国家对农业的社会主义改造</a:t>
            </a:r>
          </a:p>
          <a:p>
            <a:pPr marL="0" indent="0">
              <a:lnSpc>
                <a:spcPct val="150000"/>
              </a:lnSpc>
              <a:buNone/>
            </a:pPr>
            <a:r>
              <a:rPr lang="zh-CN" altLang="en-US" sz="2800"/>
              <a:t>C:国家对手工业的社会主义改造</a:t>
            </a:r>
          </a:p>
          <a:p>
            <a:pPr marL="0" indent="0">
              <a:lnSpc>
                <a:spcPct val="150000"/>
              </a:lnSpc>
              <a:buNone/>
            </a:pPr>
            <a:r>
              <a:rPr lang="zh-CN" altLang="en-US" sz="2800"/>
              <a:t>D:国家对资本主义工商业的社会主义改造</a:t>
            </a:r>
          </a:p>
          <a:p>
            <a:pPr marL="0" indent="0">
              <a:lnSpc>
                <a:spcPct val="150000"/>
              </a:lnSpc>
              <a:buNone/>
            </a:pPr>
            <a:r>
              <a:rPr lang="zh-CN" altLang="en-US" sz="2800"/>
              <a:t>答案：</a:t>
            </a:r>
            <a:r>
              <a:rPr lang="en-US" altLang="zh-CN" sz="2800"/>
              <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636905" y="588645"/>
            <a:ext cx="2099945" cy="7659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3200" b="0" i="0" u="none" strike="noStrike" kern="1200" cap="none" spc="0" normalizeH="0" baseline="0" noProof="0" dirty="0">
                <a:ln>
                  <a:noFill/>
                </a:ln>
                <a:solidFill>
                  <a:schemeClr val="bg1">
                    <a:lumMod val="50000"/>
                  </a:schemeClr>
                </a:solidFill>
                <a:effectLst/>
                <a:uLnTx/>
                <a:uFillTx/>
                <a:latin typeface="Baoli SC" panose="02010600040101010101" pitchFamily="2" charset="-122"/>
                <a:ea typeface="Baoli SC" panose="02010600040101010101" pitchFamily="2" charset="-122"/>
                <a:cs typeface="+mn-cs"/>
              </a:rPr>
              <a:t>第一节课</a:t>
            </a:r>
          </a:p>
        </p:txBody>
      </p:sp>
      <p:sp>
        <p:nvSpPr>
          <p:cNvPr id="7" name="文本框 6"/>
          <p:cNvSpPr txBox="1"/>
          <p:nvPr/>
        </p:nvSpPr>
        <p:spPr>
          <a:xfrm>
            <a:off x="5338445" y="206375"/>
            <a:ext cx="448310" cy="13553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chemeClr val="bg1">
                    <a:lumMod val="50000"/>
                  </a:schemeClr>
                </a:solidFill>
                <a:effectLst/>
                <a:uLnTx/>
                <a:uFillTx/>
                <a:latin typeface="Baoli SC" panose="02010600040101010101" pitchFamily="2" charset="-122"/>
                <a:ea typeface="Baoli SC" panose="02010600040101010101" pitchFamily="2" charset="-122"/>
                <a:cs typeface="+mn-cs"/>
              </a:rPr>
              <a:t>+</a:t>
            </a:r>
          </a:p>
        </p:txBody>
      </p:sp>
      <p:sp>
        <p:nvSpPr>
          <p:cNvPr id="8" name="文本框 7"/>
          <p:cNvSpPr txBox="1"/>
          <p:nvPr/>
        </p:nvSpPr>
        <p:spPr>
          <a:xfrm>
            <a:off x="2642235" y="137160"/>
            <a:ext cx="648970" cy="14816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chemeClr val="bg1">
                    <a:lumMod val="50000"/>
                  </a:schemeClr>
                </a:solidFill>
                <a:effectLst/>
                <a:uLnTx/>
                <a:uFillTx/>
                <a:latin typeface="Baoli SC" panose="02010600040101010101" pitchFamily="2" charset="-122"/>
                <a:ea typeface="Baoli SC" panose="02010600040101010101" pitchFamily="2" charset="-122"/>
                <a:cs typeface="+mn-cs"/>
              </a:rPr>
              <a:t>=</a:t>
            </a:r>
          </a:p>
        </p:txBody>
      </p:sp>
      <p:pic>
        <p:nvPicPr>
          <p:cNvPr id="10" name="图片 9"/>
          <p:cNvPicPr>
            <a:picLocks noChangeAspect="1"/>
          </p:cNvPicPr>
          <p:nvPr/>
        </p:nvPicPr>
        <p:blipFill>
          <a:blip r:embed="rId5"/>
          <a:stretch>
            <a:fillRect/>
          </a:stretch>
        </p:blipFill>
        <p:spPr>
          <a:xfrm>
            <a:off x="10041255" y="255905"/>
            <a:ext cx="1040765" cy="1496060"/>
          </a:xfrm>
          <a:prstGeom prst="rect">
            <a:avLst/>
          </a:prstGeom>
        </p:spPr>
      </p:pic>
      <p:sp>
        <p:nvSpPr>
          <p:cNvPr id="5" name="文本框 4"/>
          <p:cNvSpPr txBox="1"/>
          <p:nvPr/>
        </p:nvSpPr>
        <p:spPr>
          <a:xfrm>
            <a:off x="695325" y="2233295"/>
            <a:ext cx="2484120" cy="7659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3200" b="0"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rPr>
              <a:t>第二节课</a:t>
            </a:r>
            <a:endParaRPr kumimoji="0" lang="zh-CN" altLang="zh-CN" sz="3200" b="0"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endParaRPr>
          </a:p>
        </p:txBody>
      </p:sp>
      <p:sp>
        <p:nvSpPr>
          <p:cNvPr id="13" name="文本框 12"/>
          <p:cNvSpPr txBox="1"/>
          <p:nvPr/>
        </p:nvSpPr>
        <p:spPr>
          <a:xfrm>
            <a:off x="5430520" y="1910080"/>
            <a:ext cx="577215" cy="13553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chemeClr val="bg1">
                    <a:lumMod val="50000"/>
                  </a:schemeClr>
                </a:solidFill>
                <a:effectLst/>
                <a:uLnTx/>
                <a:uFillTx/>
                <a:latin typeface="Baoli SC" panose="02010600040101010101" pitchFamily="2" charset="-122"/>
                <a:ea typeface="Baoli SC" panose="02010600040101010101" pitchFamily="2" charset="-122"/>
                <a:cs typeface="+mn-cs"/>
              </a:rPr>
              <a:t>+</a:t>
            </a:r>
          </a:p>
        </p:txBody>
      </p:sp>
      <p:pic>
        <p:nvPicPr>
          <p:cNvPr id="15" name="图片 14"/>
          <p:cNvPicPr>
            <a:picLocks noChangeAspect="1"/>
          </p:cNvPicPr>
          <p:nvPr/>
        </p:nvPicPr>
        <p:blipFill>
          <a:blip r:embed="rId6"/>
          <a:stretch>
            <a:fillRect/>
          </a:stretch>
        </p:blipFill>
        <p:spPr>
          <a:xfrm>
            <a:off x="10075545" y="3718560"/>
            <a:ext cx="1090930" cy="1536065"/>
          </a:xfrm>
          <a:prstGeom prst="rect">
            <a:avLst/>
          </a:prstGeom>
        </p:spPr>
      </p:pic>
      <p:sp>
        <p:nvSpPr>
          <p:cNvPr id="18" name="文本框 17"/>
          <p:cNvSpPr txBox="1"/>
          <p:nvPr/>
        </p:nvSpPr>
        <p:spPr>
          <a:xfrm>
            <a:off x="3434080" y="791845"/>
            <a:ext cx="1645002" cy="5847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rPr>
              <a:t>5</a:t>
            </a:r>
            <a:r>
              <a:rPr kumimoji="0" lang="zh-CN" altLang="en-US" sz="3200" b="0"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rPr>
              <a:t>元现金</a:t>
            </a:r>
            <a:endParaRPr kumimoji="0" lang="zh-CN" altLang="en-US" sz="3200" b="1"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endParaRPr>
          </a:p>
        </p:txBody>
      </p:sp>
      <p:sp>
        <p:nvSpPr>
          <p:cNvPr id="19" name="文本框 18"/>
          <p:cNvSpPr txBox="1"/>
          <p:nvPr/>
        </p:nvSpPr>
        <p:spPr>
          <a:xfrm>
            <a:off x="3388649" y="2388467"/>
            <a:ext cx="1874231" cy="5847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rPr>
              <a:t>10</a:t>
            </a:r>
            <a:r>
              <a:rPr kumimoji="0" lang="zh-CN" altLang="en-US" sz="3200" b="0" i="0" u="none" strike="noStrike" kern="1200" cap="none" spc="0" normalizeH="0" baseline="0" noProof="0" dirty="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rPr>
              <a:t>元现金</a:t>
            </a:r>
          </a:p>
        </p:txBody>
      </p:sp>
      <p:sp>
        <p:nvSpPr>
          <p:cNvPr id="20" name="文本框 19"/>
          <p:cNvSpPr txBox="1"/>
          <p:nvPr/>
        </p:nvSpPr>
        <p:spPr>
          <a:xfrm>
            <a:off x="636905" y="4006215"/>
            <a:ext cx="2370455" cy="7659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3200" b="0" i="0" u="none" strike="noStrike" kern="1200" cap="none" spc="0" normalizeH="0" baseline="0" noProof="0" dirty="0">
                <a:ln>
                  <a:noFill/>
                </a:ln>
                <a:solidFill>
                  <a:schemeClr val="bg1">
                    <a:lumMod val="50000"/>
                  </a:schemeClr>
                </a:solidFill>
                <a:effectLst/>
                <a:uLnTx/>
                <a:uFillTx/>
                <a:latin typeface="Baoli SC" panose="02010600040101010101" pitchFamily="2" charset="-122"/>
                <a:ea typeface="Baoli SC" panose="02010600040101010101" pitchFamily="2" charset="-122"/>
                <a:cs typeface="+mn-cs"/>
              </a:rPr>
              <a:t>第三节课</a:t>
            </a:r>
            <a:endParaRPr kumimoji="0" lang="zh-CN" altLang="zh-CN" sz="3200" b="0" i="0" u="none" strike="noStrike" kern="1200" cap="none" spc="0" normalizeH="0" baseline="0" noProof="0" dirty="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endParaRPr>
          </a:p>
        </p:txBody>
      </p:sp>
      <p:sp>
        <p:nvSpPr>
          <p:cNvPr id="22" name="文本框 21"/>
          <p:cNvSpPr txBox="1"/>
          <p:nvPr/>
        </p:nvSpPr>
        <p:spPr>
          <a:xfrm>
            <a:off x="5417753" y="3418288"/>
            <a:ext cx="628996" cy="14816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chemeClr val="bg1">
                    <a:lumMod val="50000"/>
                  </a:schemeClr>
                </a:solidFill>
                <a:effectLst/>
                <a:uLnTx/>
                <a:uFillTx/>
                <a:latin typeface="Baoli SC" panose="02010600040101010101" pitchFamily="2" charset="-122"/>
                <a:ea typeface="Baoli SC" panose="02010600040101010101" pitchFamily="2" charset="-122"/>
                <a:cs typeface="+mn-cs"/>
              </a:rPr>
              <a:t>+</a:t>
            </a:r>
          </a:p>
        </p:txBody>
      </p:sp>
      <p:pic>
        <p:nvPicPr>
          <p:cNvPr id="23" name="图片 22"/>
          <p:cNvPicPr>
            <a:picLocks noChangeAspect="1"/>
          </p:cNvPicPr>
          <p:nvPr/>
        </p:nvPicPr>
        <p:blipFill>
          <a:blip r:embed="rId7">
            <a:clrChange>
              <a:clrFrom>
                <a:srgbClr val="FFFFFF">
                  <a:alpha val="100000"/>
                </a:srgbClr>
              </a:clrFrom>
              <a:clrTo>
                <a:srgbClr val="FFFFFF">
                  <a:alpha val="100000"/>
                  <a:alpha val="0"/>
                </a:srgbClr>
              </a:clrTo>
            </a:clrChange>
          </a:blip>
          <a:srcRect l="12536" t="26090" r="21275" b="19586"/>
          <a:stretch>
            <a:fillRect/>
          </a:stretch>
        </p:blipFill>
        <p:spPr>
          <a:xfrm>
            <a:off x="9967595" y="5474335"/>
            <a:ext cx="1339850" cy="1101725"/>
          </a:xfrm>
          <a:prstGeom prst="rect">
            <a:avLst/>
          </a:prstGeom>
        </p:spPr>
      </p:pic>
      <p:sp>
        <p:nvSpPr>
          <p:cNvPr id="24" name="文本框 23"/>
          <p:cNvSpPr txBox="1"/>
          <p:nvPr/>
        </p:nvSpPr>
        <p:spPr>
          <a:xfrm>
            <a:off x="3512820" y="4194810"/>
            <a:ext cx="1874231" cy="5847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rPr>
              <a:t>15</a:t>
            </a:r>
            <a:r>
              <a:rPr kumimoji="0" lang="zh-CN" altLang="en-US" sz="3200" b="0"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rPr>
              <a:t>元现金</a:t>
            </a:r>
          </a:p>
        </p:txBody>
      </p:sp>
      <p:sp>
        <p:nvSpPr>
          <p:cNvPr id="28" name="文本框 27"/>
          <p:cNvSpPr txBox="1"/>
          <p:nvPr/>
        </p:nvSpPr>
        <p:spPr>
          <a:xfrm>
            <a:off x="610235" y="5474335"/>
            <a:ext cx="2370455" cy="7659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3200" b="0" i="0" u="none" strike="noStrike" kern="1200" cap="none" spc="0" normalizeH="0" baseline="0" noProof="0" dirty="0">
                <a:ln>
                  <a:noFill/>
                </a:ln>
                <a:solidFill>
                  <a:srgbClr val="FFFFFF"/>
                </a:solidFill>
                <a:effectLst/>
                <a:uLnTx/>
                <a:uFillTx/>
                <a:latin typeface="Baoli SC" panose="02010600040101010101" pitchFamily="2" charset="-122"/>
                <a:ea typeface="Baoli SC" panose="02010600040101010101" pitchFamily="2" charset="-122"/>
                <a:cs typeface="+mn-cs"/>
              </a:rPr>
              <a:t>第四节课</a:t>
            </a:r>
            <a:endParaRPr kumimoji="0" lang="zh-CN" altLang="zh-CN" sz="3200" b="0" i="0" u="none" strike="noStrike" kern="1200" cap="none" spc="0" normalizeH="0" baseline="0" noProof="0" dirty="0">
              <a:ln>
                <a:noFill/>
              </a:ln>
              <a:solidFill>
                <a:srgbClr val="FFFFFF"/>
              </a:solidFill>
              <a:effectLst/>
              <a:uLnTx/>
              <a:uFillTx/>
              <a:latin typeface="Baoli SC" panose="02010600040101010101" pitchFamily="2" charset="-122"/>
              <a:ea typeface="Baoli SC" panose="02010600040101010101" pitchFamily="2" charset="-122"/>
              <a:cs typeface="+mn-cs"/>
              <a:sym typeface="+mn-ea"/>
            </a:endParaRPr>
          </a:p>
        </p:txBody>
      </p:sp>
      <p:sp>
        <p:nvSpPr>
          <p:cNvPr id="30" name="文本框 29"/>
          <p:cNvSpPr txBox="1"/>
          <p:nvPr/>
        </p:nvSpPr>
        <p:spPr>
          <a:xfrm>
            <a:off x="3489960" y="5733415"/>
            <a:ext cx="1874231" cy="5847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Baoli SC" panose="02010600040101010101" pitchFamily="2" charset="-122"/>
                <a:ea typeface="Baoli SC" panose="02010600040101010101" pitchFamily="2" charset="-122"/>
                <a:cs typeface="+mn-cs"/>
                <a:sym typeface="+mn-ea"/>
              </a:rPr>
              <a:t>20</a:t>
            </a:r>
            <a:r>
              <a:rPr kumimoji="0" lang="zh-CN" altLang="en-US" sz="3200" b="0" i="0" u="none" strike="noStrike" kern="1200" cap="none" spc="0" normalizeH="0" baseline="0" noProof="0" dirty="0">
                <a:ln>
                  <a:noFill/>
                </a:ln>
                <a:solidFill>
                  <a:srgbClr val="FFFFFF"/>
                </a:solidFill>
                <a:effectLst/>
                <a:uLnTx/>
                <a:uFillTx/>
                <a:latin typeface="Baoli SC" panose="02010600040101010101" pitchFamily="2" charset="-122"/>
                <a:ea typeface="Baoli SC" panose="02010600040101010101" pitchFamily="2" charset="-122"/>
                <a:cs typeface="+mn-cs"/>
                <a:sym typeface="+mn-ea"/>
              </a:rPr>
              <a:t>元现金</a:t>
            </a:r>
          </a:p>
        </p:txBody>
      </p:sp>
      <p:sp>
        <p:nvSpPr>
          <p:cNvPr id="32" name="文本框 31"/>
          <p:cNvSpPr txBox="1"/>
          <p:nvPr/>
        </p:nvSpPr>
        <p:spPr>
          <a:xfrm>
            <a:off x="5452427" y="5054552"/>
            <a:ext cx="628996" cy="14816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rgbClr val="FFFFFF"/>
                </a:solidFill>
                <a:effectLst/>
                <a:uLnTx/>
                <a:uFillTx/>
                <a:latin typeface="Baoli SC" panose="02010600040101010101" pitchFamily="2" charset="-122"/>
                <a:ea typeface="Baoli SC" panose="02010600040101010101" pitchFamily="2" charset="-122"/>
                <a:cs typeface="+mn-cs"/>
              </a:rPr>
              <a:t>+</a:t>
            </a:r>
          </a:p>
        </p:txBody>
      </p:sp>
      <p:sp>
        <p:nvSpPr>
          <p:cNvPr id="4" name="文本框 3"/>
          <p:cNvSpPr txBox="1"/>
          <p:nvPr/>
        </p:nvSpPr>
        <p:spPr>
          <a:xfrm>
            <a:off x="6007735" y="791845"/>
            <a:ext cx="3840480" cy="58356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rPr>
              <a:t>全国自考专业白皮书</a:t>
            </a:r>
          </a:p>
        </p:txBody>
      </p:sp>
      <p:sp>
        <p:nvSpPr>
          <p:cNvPr id="6" name="文本框 5"/>
          <p:cNvSpPr txBox="1"/>
          <p:nvPr/>
        </p:nvSpPr>
        <p:spPr>
          <a:xfrm>
            <a:off x="2642235" y="4928235"/>
            <a:ext cx="648970" cy="160794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FFFFFF"/>
                </a:solidFill>
                <a:effectLst/>
                <a:uLnTx/>
                <a:uFillTx/>
                <a:latin typeface="Baoli SC" panose="02010600040101010101" pitchFamily="2" charset="-122"/>
                <a:ea typeface="Baoli SC" panose="02010600040101010101" pitchFamily="2" charset="-122"/>
                <a:cs typeface="+mn-cs"/>
              </a:rPr>
              <a:t>=</a:t>
            </a:r>
          </a:p>
        </p:txBody>
      </p:sp>
      <p:sp>
        <p:nvSpPr>
          <p:cNvPr id="9" name="文本框 8"/>
          <p:cNvSpPr txBox="1"/>
          <p:nvPr/>
        </p:nvSpPr>
        <p:spPr>
          <a:xfrm>
            <a:off x="2642235" y="3421380"/>
            <a:ext cx="648970" cy="160794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7200" b="1"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rPr>
              <a:t>=</a:t>
            </a:r>
          </a:p>
        </p:txBody>
      </p:sp>
      <p:sp>
        <p:nvSpPr>
          <p:cNvPr id="11" name="文本框 10"/>
          <p:cNvSpPr txBox="1"/>
          <p:nvPr/>
        </p:nvSpPr>
        <p:spPr>
          <a:xfrm>
            <a:off x="2642235" y="1771650"/>
            <a:ext cx="648970" cy="14816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6600" b="1"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rPr>
              <a:t>=</a:t>
            </a:r>
          </a:p>
        </p:txBody>
      </p:sp>
      <p:sp>
        <p:nvSpPr>
          <p:cNvPr id="14" name="文本框 13"/>
          <p:cNvSpPr txBox="1"/>
          <p:nvPr/>
        </p:nvSpPr>
        <p:spPr>
          <a:xfrm>
            <a:off x="6175375" y="2394585"/>
            <a:ext cx="3153427" cy="5847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rPr>
              <a:t>2018</a:t>
            </a:r>
            <a:r>
              <a:rPr kumimoji="0" lang="zh-CN" altLang="en-US" sz="3200" b="0"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rPr>
              <a:t>年最新真题</a:t>
            </a:r>
          </a:p>
        </p:txBody>
      </p:sp>
      <p:sp>
        <p:nvSpPr>
          <p:cNvPr id="16" name="文本框 15"/>
          <p:cNvSpPr txBox="1"/>
          <p:nvPr/>
        </p:nvSpPr>
        <p:spPr>
          <a:xfrm>
            <a:off x="6169660" y="4167505"/>
            <a:ext cx="2924198" cy="5847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rPr>
              <a:t>100</a:t>
            </a:r>
            <a:r>
              <a:rPr kumimoji="0" lang="zh-CN" altLang="en-US" sz="3200" b="0" i="0" u="none" strike="noStrike" kern="1200" cap="none" spc="0" normalizeH="0" baseline="0" noProof="0">
                <a:ln>
                  <a:noFill/>
                </a:ln>
                <a:solidFill>
                  <a:schemeClr val="bg1">
                    <a:lumMod val="50000"/>
                  </a:schemeClr>
                </a:solidFill>
                <a:effectLst/>
                <a:uLnTx/>
                <a:uFillTx/>
                <a:latin typeface="Baoli SC" panose="02010600040101010101" pitchFamily="2" charset="-122"/>
                <a:ea typeface="Baoli SC" panose="02010600040101010101" pitchFamily="2" charset="-122"/>
                <a:cs typeface="+mn-cs"/>
                <a:sym typeface="+mn-ea"/>
              </a:rPr>
              <a:t>个高频考题</a:t>
            </a:r>
          </a:p>
        </p:txBody>
      </p:sp>
      <p:sp>
        <p:nvSpPr>
          <p:cNvPr id="17" name="文本框 16"/>
          <p:cNvSpPr txBox="1"/>
          <p:nvPr/>
        </p:nvSpPr>
        <p:spPr>
          <a:xfrm>
            <a:off x="6169660" y="5733415"/>
            <a:ext cx="3143809" cy="5847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Baoli SC" panose="02010600040101010101" pitchFamily="2" charset="-122"/>
                <a:ea typeface="Baoli SC" panose="02010600040101010101" pitchFamily="2" charset="-122"/>
                <a:cs typeface="+mn-cs"/>
                <a:sym typeface="+mn-ea"/>
              </a:rPr>
              <a:t>1</a:t>
            </a:r>
            <a:r>
              <a:rPr kumimoji="0" lang="en-US" altLang="zh-CN" sz="3200" b="0" i="0" u="none" strike="noStrike" kern="1200" cap="none" spc="0" normalizeH="0" baseline="0" noProof="0" dirty="0">
                <a:ln>
                  <a:noFill/>
                </a:ln>
                <a:solidFill>
                  <a:srgbClr val="FFFFFF"/>
                </a:solidFill>
                <a:effectLst/>
                <a:uLnTx/>
                <a:uFillTx/>
                <a:latin typeface="Baoli SC" panose="02010600040101010101" pitchFamily="2" charset="-122"/>
                <a:ea typeface="Baoli SC" panose="02010600040101010101" pitchFamily="2" charset="-122"/>
                <a:cs typeface="+mn-cs"/>
                <a:sym typeface="+mn-ea"/>
              </a:rPr>
              <a:t>G</a:t>
            </a:r>
            <a:r>
              <a:rPr kumimoji="0" lang="zh-CN" altLang="en-US" sz="3200" b="0" i="0" u="none" strike="noStrike" kern="1200" cap="none" spc="0" normalizeH="0" baseline="0" noProof="0" dirty="0">
                <a:ln>
                  <a:noFill/>
                </a:ln>
                <a:solidFill>
                  <a:srgbClr val="FFFFFF"/>
                </a:solidFill>
                <a:effectLst/>
                <a:uLnTx/>
                <a:uFillTx/>
                <a:latin typeface="Baoli SC" panose="02010600040101010101" pitchFamily="2" charset="-122"/>
                <a:ea typeface="Baoli SC" panose="02010600040101010101" pitchFamily="2" charset="-122"/>
                <a:cs typeface="+mn-cs"/>
                <a:sym typeface="+mn-ea"/>
              </a:rPr>
              <a:t>自考电子资料</a:t>
            </a:r>
          </a:p>
        </p:txBody>
      </p:sp>
      <p:pic>
        <p:nvPicPr>
          <p:cNvPr id="12" name="图片 11"/>
          <p:cNvPicPr>
            <a:picLocks noChangeAspect="1"/>
          </p:cNvPicPr>
          <p:nvPr/>
        </p:nvPicPr>
        <p:blipFill>
          <a:blip r:embed="rId8"/>
          <a:stretch>
            <a:fillRect/>
          </a:stretch>
        </p:blipFill>
        <p:spPr>
          <a:xfrm>
            <a:off x="10041255" y="1874520"/>
            <a:ext cx="1092200" cy="1546860"/>
          </a:xfrm>
          <a:prstGeom prst="rect">
            <a:avLst/>
          </a:prstGeom>
        </p:spPr>
      </p:pic>
    </p:spTree>
    <p:custDataLst>
      <p:tags r:id="rId2"/>
    </p:custDataLst>
    <p:extLst>
      <p:ext uri="{BB962C8B-B14F-4D97-AF65-F5344CB8AC3E}">
        <p14:creationId xmlns:p14="http://schemas.microsoft.com/office/powerpoint/2010/main" val="5930177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9015" y="1428115"/>
            <a:ext cx="10515600" cy="5302250"/>
          </a:xfrm>
        </p:spPr>
        <p:txBody>
          <a:bodyPr>
            <a:normAutofit fontScale="90000"/>
          </a:bodyPr>
          <a:lstStyle/>
          <a:p>
            <a:pPr marL="0" indent="0" algn="ctr">
              <a:lnSpc>
                <a:spcPct val="200000"/>
              </a:lnSpc>
              <a:buNone/>
            </a:pPr>
            <a:r>
              <a:rPr lang="zh-CN" altLang="en-US" sz="4000"/>
              <a:t>随堂考时间</a:t>
            </a:r>
            <a:r>
              <a:rPr lang="en-US" altLang="zh-CN" sz="4000"/>
              <a:t>~~~</a:t>
            </a:r>
          </a:p>
          <a:p>
            <a:pPr marL="0" indent="0" algn="ctr">
              <a:lnSpc>
                <a:spcPct val="200000"/>
              </a:lnSpc>
              <a:buNone/>
            </a:pPr>
            <a:r>
              <a:rPr lang="en-US" altLang="zh-CN" sz="4000">
                <a:solidFill>
                  <a:srgbClr val="C00000"/>
                </a:solidFill>
              </a:rPr>
              <a:t>15</a:t>
            </a:r>
            <a:r>
              <a:rPr lang="zh-CN" altLang="en-US" sz="4000">
                <a:solidFill>
                  <a:srgbClr val="C00000"/>
                </a:solidFill>
              </a:rPr>
              <a:t>秒</a:t>
            </a:r>
            <a:r>
              <a:rPr lang="zh-CN" altLang="en-US" sz="4000"/>
              <a:t>答题</a:t>
            </a:r>
          </a:p>
          <a:p>
            <a:pPr marL="0" indent="0" algn="ctr">
              <a:lnSpc>
                <a:spcPct val="200000"/>
              </a:lnSpc>
              <a:buNone/>
            </a:pPr>
            <a:r>
              <a:rPr lang="zh-CN" altLang="en-US" sz="4000"/>
              <a:t>且答且珍惜</a:t>
            </a:r>
          </a:p>
          <a:p>
            <a:pPr marL="0" indent="0" algn="ctr">
              <a:lnSpc>
                <a:spcPct val="200000"/>
              </a:lnSpc>
              <a:buNone/>
            </a:pPr>
            <a:r>
              <a:rPr lang="en-US" altLang="zh-CN" sz="4000"/>
              <a:t>                                                                                                       6 7 8</a:t>
            </a:r>
          </a:p>
        </p:txBody>
      </p:sp>
      <p:sp>
        <p:nvSpPr>
          <p:cNvPr id="220" name=" 220"/>
          <p:cNvSpPr/>
          <p:nvPr/>
        </p:nvSpPr>
        <p:spPr>
          <a:xfrm>
            <a:off x="0" y="-9525"/>
            <a:ext cx="191135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TRY</a:t>
            </a:r>
            <a:r>
              <a:rPr lang="zh-CN" altLang="en-US" sz="2400" b="1">
                <a:solidFill>
                  <a:schemeClr val="tx1"/>
                </a:solidFill>
                <a:latin typeface="方正启体简体" panose="03000509000000000000" charset="-122"/>
                <a:ea typeface="方正启体简体" panose="03000509000000000000" charset="-122"/>
              </a:rPr>
              <a:t>！</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1430020" y="831215"/>
            <a:ext cx="9803765" cy="4257675"/>
          </a:xfrm>
        </p:spPr>
        <p:txBody>
          <a:bodyPr>
            <a:noAutofit/>
          </a:bodyPr>
          <a:lstStyle/>
          <a:p>
            <a:pPr marL="0" indent="0" algn="l">
              <a:lnSpc>
                <a:spcPct val="150000"/>
              </a:lnSpc>
              <a:buNone/>
            </a:pPr>
            <a:r>
              <a:rPr lang="zh-CN" altLang="en-US" sz="4000" b="1">
                <a:sym typeface="+mn-ea"/>
              </a:rPr>
              <a:t>【经济问题的结症</a:t>
            </a:r>
            <a:r>
              <a:rPr lang="zh-CN" altLang="en-US" sz="4000">
                <a:sym typeface="+mn-ea"/>
              </a:rPr>
              <a:t>】</a:t>
            </a:r>
            <a:endParaRPr lang="en-US" altLang="zh-CN" sz="4000"/>
          </a:p>
          <a:p>
            <a:pPr marL="0" indent="0" algn="l">
              <a:lnSpc>
                <a:spcPct val="150000"/>
              </a:lnSpc>
              <a:buNone/>
            </a:pPr>
            <a:r>
              <a:rPr lang="en-US" altLang="zh-CN" sz="4000"/>
              <a:t>1</a:t>
            </a:r>
            <a:r>
              <a:rPr lang="zh-CN" altLang="en-US" sz="4000"/>
              <a:t>、</a:t>
            </a:r>
            <a:r>
              <a:rPr lang="zh-CN" altLang="en-US" sz="4000">
                <a:sym typeface="+mn-ea"/>
              </a:rPr>
              <a:t>贫穷 </a:t>
            </a:r>
            <a:r>
              <a:rPr lang="en-US" altLang="zh-CN" sz="4000">
                <a:sym typeface="+mn-ea"/>
              </a:rPr>
              <a:t>—— </a:t>
            </a:r>
            <a:r>
              <a:rPr lang="zh-CN" altLang="en-US" sz="4000" b="1">
                <a:solidFill>
                  <a:srgbClr val="FF0000"/>
                </a:solidFill>
                <a:sym typeface="+mn-ea"/>
              </a:rPr>
              <a:t>小农</a:t>
            </a:r>
            <a:r>
              <a:rPr lang="zh-CN" altLang="en-US" sz="4000">
                <a:sym typeface="+mn-ea"/>
              </a:rPr>
              <a:t>经济                       </a:t>
            </a:r>
            <a:endParaRPr lang="zh-CN" altLang="en-US" sz="4000"/>
          </a:p>
          <a:p>
            <a:pPr marL="0" indent="0" algn="l">
              <a:lnSpc>
                <a:spcPct val="150000"/>
              </a:lnSpc>
              <a:buNone/>
            </a:pPr>
            <a:r>
              <a:rPr lang="en-US" altLang="zh-CN" sz="4000"/>
              <a:t>2</a:t>
            </a:r>
            <a:r>
              <a:rPr lang="zh-CN" altLang="en-US" sz="4000"/>
              <a:t>、</a:t>
            </a:r>
            <a:r>
              <a:rPr lang="zh-CN" altLang="en-US" sz="4000">
                <a:sym typeface="+mn-ea"/>
              </a:rPr>
              <a:t>落后 </a:t>
            </a:r>
            <a:r>
              <a:rPr lang="en-US" altLang="zh-CN" sz="4000">
                <a:sym typeface="+mn-ea"/>
              </a:rPr>
              <a:t>—— </a:t>
            </a:r>
            <a:r>
              <a:rPr lang="zh-CN" altLang="en-US" sz="4000">
                <a:sym typeface="+mn-ea"/>
              </a:rPr>
              <a:t>传统</a:t>
            </a:r>
            <a:r>
              <a:rPr lang="zh-CN" altLang="en-US" sz="4000" b="1">
                <a:solidFill>
                  <a:srgbClr val="FF0000"/>
                </a:solidFill>
                <a:sym typeface="+mn-ea"/>
              </a:rPr>
              <a:t>手工业                    </a:t>
            </a:r>
            <a:endParaRPr lang="zh-CN" altLang="en-US" sz="4000"/>
          </a:p>
          <a:p>
            <a:pPr marL="0" indent="0" algn="l">
              <a:lnSpc>
                <a:spcPct val="150000"/>
              </a:lnSpc>
              <a:buNone/>
            </a:pPr>
            <a:r>
              <a:rPr lang="en-US" altLang="zh-CN" sz="4000"/>
              <a:t>3</a:t>
            </a:r>
            <a:r>
              <a:rPr lang="zh-CN" altLang="en-US" sz="4000"/>
              <a:t>、</a:t>
            </a:r>
            <a:r>
              <a:rPr lang="zh-CN" altLang="en-US" sz="4000">
                <a:sym typeface="+mn-ea"/>
              </a:rPr>
              <a:t>贫富差距</a:t>
            </a:r>
            <a:r>
              <a:rPr lang="en-US" altLang="zh-CN" sz="4000"/>
              <a:t>—— </a:t>
            </a:r>
            <a:r>
              <a:rPr lang="zh-CN" altLang="en-US" sz="4000" b="1">
                <a:solidFill>
                  <a:srgbClr val="FF0000"/>
                </a:solidFill>
              </a:rPr>
              <a:t>资本主义还在</a:t>
            </a:r>
            <a:endParaRPr lang="zh-CN" altLang="en-US" sz="4000"/>
          </a:p>
          <a:p>
            <a:pPr marL="0" indent="0" algn="l">
              <a:lnSpc>
                <a:spcPct val="150000"/>
              </a:lnSpc>
              <a:buNone/>
            </a:pPr>
            <a:r>
              <a:rPr lang="zh-CN" altLang="en-US" sz="4000"/>
              <a:t> </a:t>
            </a:r>
            <a:r>
              <a:rPr lang="zh-CN" altLang="en-US" sz="3200">
                <a:solidFill>
                  <a:srgbClr val="C00000"/>
                </a:solidFill>
                <a:sym typeface="+mn-ea"/>
              </a:rPr>
              <a:t>农业、手工业、工商业</a:t>
            </a:r>
            <a:r>
              <a:rPr lang="zh-CN" altLang="en-US" sz="3200">
                <a:solidFill>
                  <a:srgbClr val="C00000"/>
                </a:solidFill>
              </a:rPr>
              <a:t>都不符合社会主义的要求</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4" name="图片 3"/>
          <p:cNvPicPr>
            <a:picLocks noChangeAspect="1"/>
          </p:cNvPicPr>
          <p:nvPr/>
        </p:nvPicPr>
        <p:blipFill>
          <a:blip r:embed="rId3">
            <a:clrChange>
              <a:clrFrom>
                <a:srgbClr val="000000">
                  <a:alpha val="100000"/>
                </a:srgbClr>
              </a:clrFrom>
              <a:clrTo>
                <a:srgbClr val="000000">
                  <a:alpha val="100000"/>
                  <a:alpha val="0"/>
                </a:srgbClr>
              </a:clrTo>
            </a:clrChange>
          </a:blip>
          <a:stretch>
            <a:fillRect/>
          </a:stretch>
        </p:blipFill>
        <p:spPr>
          <a:xfrm>
            <a:off x="10259695" y="5088890"/>
            <a:ext cx="1576705" cy="1576705"/>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2863850" y="1488440"/>
            <a:ext cx="9803765" cy="2654300"/>
          </a:xfrm>
        </p:spPr>
        <p:txBody>
          <a:bodyPr>
            <a:noAutofit/>
          </a:bodyPr>
          <a:lstStyle/>
          <a:p>
            <a:pPr marL="0" indent="0" algn="l">
              <a:lnSpc>
                <a:spcPct val="200000"/>
              </a:lnSpc>
              <a:buNone/>
            </a:pPr>
            <a:r>
              <a:rPr lang="zh-CN" altLang="en-US" sz="3200" dirty="0">
                <a:solidFill>
                  <a:schemeClr val="tx1"/>
                </a:solidFill>
              </a:rPr>
              <a:t>：怎样才能符合标准啊？</a:t>
            </a:r>
          </a:p>
          <a:p>
            <a:pPr marL="0" indent="0" algn="l">
              <a:lnSpc>
                <a:spcPct val="200000"/>
              </a:lnSpc>
              <a:buNone/>
            </a:pPr>
            <a:r>
              <a:rPr lang="zh-CN" altLang="en-US" sz="3200" dirty="0">
                <a:solidFill>
                  <a:schemeClr val="tx1"/>
                </a:solidFill>
              </a:rPr>
              <a:t>：公有制为主体！</a:t>
            </a:r>
          </a:p>
          <a:p>
            <a:pPr marL="0" indent="0" algn="l">
              <a:lnSpc>
                <a:spcPct val="200000"/>
              </a:lnSpc>
              <a:buNone/>
            </a:pPr>
            <a:r>
              <a:rPr lang="zh-CN" altLang="en-US" sz="3200" dirty="0">
                <a:solidFill>
                  <a:schemeClr val="tx1"/>
                </a:solidFill>
              </a:rPr>
              <a:t>：说人话！</a:t>
            </a:r>
          </a:p>
          <a:p>
            <a:pPr marL="0" indent="0" algn="l">
              <a:lnSpc>
                <a:spcPct val="200000"/>
              </a:lnSpc>
              <a:buNone/>
            </a:pPr>
            <a:r>
              <a:rPr lang="zh-CN" altLang="en-US" sz="3200" dirty="0">
                <a:solidFill>
                  <a:schemeClr val="tx1"/>
                </a:solidFill>
              </a:rPr>
              <a:t>：</a:t>
            </a:r>
            <a:r>
              <a:rPr lang="zh-CN" altLang="en-US" sz="3200" dirty="0"/>
              <a:t>所有</a:t>
            </a:r>
            <a:r>
              <a:rPr lang="zh-CN" altLang="en-US" sz="3200" dirty="0">
                <a:solidFill>
                  <a:schemeClr val="tx1"/>
                </a:solidFill>
              </a:rPr>
              <a:t>东西都要属于全部人民。</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3" name="图片 2"/>
          <p:cNvPicPr>
            <a:picLocks noChangeAspect="1"/>
          </p:cNvPicPr>
          <p:nvPr/>
        </p:nvPicPr>
        <p:blipFill>
          <a:blip r:embed="rId4">
            <a:clrChange>
              <a:clrFrom>
                <a:srgbClr val="FEFEFE">
                  <a:alpha val="100000"/>
                </a:srgbClr>
              </a:clrFrom>
              <a:clrTo>
                <a:srgbClr val="FEFEFE">
                  <a:alpha val="100000"/>
                  <a:alpha val="0"/>
                </a:srgbClr>
              </a:clrTo>
            </a:clrChange>
          </a:blip>
          <a:srcRect l="17573" t="11145" r="30832" b="19321"/>
          <a:stretch>
            <a:fillRect/>
          </a:stretch>
        </p:blipFill>
        <p:spPr>
          <a:xfrm>
            <a:off x="1638935" y="1712595"/>
            <a:ext cx="890905" cy="774065"/>
          </a:xfrm>
          <a:prstGeom prst="rect">
            <a:avLst/>
          </a:prstGeom>
        </p:spPr>
      </p:pic>
      <p:pic>
        <p:nvPicPr>
          <p:cNvPr id="6" name="图片 5"/>
          <p:cNvPicPr>
            <a:picLocks noChangeAspect="1"/>
          </p:cNvPicPr>
          <p:nvPr/>
        </p:nvPicPr>
        <p:blipFill>
          <a:blip r:embed="rId5"/>
          <a:srcRect b="8856"/>
          <a:stretch>
            <a:fillRect/>
          </a:stretch>
        </p:blipFill>
        <p:spPr>
          <a:xfrm>
            <a:off x="1638935" y="2662555"/>
            <a:ext cx="1007110" cy="918210"/>
          </a:xfrm>
          <a:prstGeom prst="rect">
            <a:avLst/>
          </a:prstGeom>
        </p:spPr>
      </p:pic>
      <p:pic>
        <p:nvPicPr>
          <p:cNvPr id="7" name="图片 6"/>
          <p:cNvPicPr>
            <a:picLocks noChangeAspect="1"/>
          </p:cNvPicPr>
          <p:nvPr/>
        </p:nvPicPr>
        <p:blipFill>
          <a:blip r:embed="rId4">
            <a:clrChange>
              <a:clrFrom>
                <a:srgbClr val="FEFEFE">
                  <a:alpha val="100000"/>
                </a:srgbClr>
              </a:clrFrom>
              <a:clrTo>
                <a:srgbClr val="FEFEFE">
                  <a:alpha val="100000"/>
                  <a:alpha val="0"/>
                </a:srgbClr>
              </a:clrTo>
            </a:clrChange>
          </a:blip>
          <a:srcRect l="17573" t="11145" r="30832" b="19321"/>
          <a:stretch>
            <a:fillRect/>
          </a:stretch>
        </p:blipFill>
        <p:spPr>
          <a:xfrm>
            <a:off x="1639570" y="3893185"/>
            <a:ext cx="890905" cy="774065"/>
          </a:xfrm>
          <a:prstGeom prst="rect">
            <a:avLst/>
          </a:prstGeom>
        </p:spPr>
      </p:pic>
      <p:pic>
        <p:nvPicPr>
          <p:cNvPr id="8" name="图片 7"/>
          <p:cNvPicPr>
            <a:picLocks noChangeAspect="1"/>
          </p:cNvPicPr>
          <p:nvPr/>
        </p:nvPicPr>
        <p:blipFill>
          <a:blip r:embed="rId5"/>
          <a:srcRect b="8856"/>
          <a:stretch>
            <a:fillRect/>
          </a:stretch>
        </p:blipFill>
        <p:spPr>
          <a:xfrm>
            <a:off x="1697355" y="4833620"/>
            <a:ext cx="1007110" cy="918210"/>
          </a:xfrm>
          <a:prstGeom prst="rect">
            <a:avLst/>
          </a:prstGeom>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404653" y="2218928"/>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400591" y="3818972"/>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598887" y="389802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432658" y="173631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5283835" y="2568575"/>
            <a:ext cx="768350" cy="1438910"/>
          </a:xfrm>
          <a:prstGeom prst="rect">
            <a:avLst/>
          </a:prstGeom>
          <a:blipFill>
            <a:blip r:embed="rId4" cstate="print"/>
            <a:stretch>
              <a:fillRect/>
            </a:stretch>
          </a:blipFill>
        </p:spPr>
        <p:txBody>
          <a:bodyPr wrap="square" lIns="0" tIns="0" rIns="0" bIns="0" rtlCol="0"/>
          <a:lstStyle/>
          <a:p>
            <a:endParaRPr/>
          </a:p>
        </p:txBody>
      </p:sp>
      <p:sp>
        <p:nvSpPr>
          <p:cNvPr id="13" name="object 69"/>
          <p:cNvSpPr/>
          <p:nvPr/>
        </p:nvSpPr>
        <p:spPr>
          <a:xfrm>
            <a:off x="4676775" y="2568575"/>
            <a:ext cx="776605" cy="1426845"/>
          </a:xfrm>
          <a:prstGeom prst="rect">
            <a:avLst/>
          </a:prstGeom>
          <a:blipFill>
            <a:blip r:embed="rId2" cstate="print"/>
            <a:stretch>
              <a:fillRect/>
            </a:stretch>
          </a:blipFill>
        </p:spPr>
        <p:txBody>
          <a:bodyPr wrap="square" lIns="0" tIns="0" rIns="0" bIns="0" rtlCol="0"/>
          <a:lstStyle/>
          <a:p>
            <a:endParaRPr/>
          </a:p>
        </p:txBody>
      </p:sp>
      <p:sp>
        <p:nvSpPr>
          <p:cNvPr id="17" name="文本框 16"/>
          <p:cNvSpPr txBox="1"/>
          <p:nvPr/>
        </p:nvSpPr>
        <p:spPr>
          <a:xfrm>
            <a:off x="4585335" y="4077335"/>
            <a:ext cx="1548130" cy="706755"/>
          </a:xfrm>
          <a:prstGeom prst="rect">
            <a:avLst/>
          </a:prstGeom>
          <a:noFill/>
        </p:spPr>
        <p:txBody>
          <a:bodyPr wrap="square" rtlCol="0">
            <a:spAutoFit/>
          </a:bodyPr>
          <a:lstStyle/>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半殖民地</a:t>
            </a:r>
          </a:p>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半封建社会</a:t>
            </a:r>
          </a:p>
        </p:txBody>
      </p:sp>
      <p:sp>
        <p:nvSpPr>
          <p:cNvPr id="18" name="文本框 17"/>
          <p:cNvSpPr txBox="1"/>
          <p:nvPr/>
        </p:nvSpPr>
        <p:spPr>
          <a:xfrm>
            <a:off x="1245044" y="4095831"/>
            <a:ext cx="1513114" cy="398780"/>
          </a:xfrm>
          <a:prstGeom prst="rect">
            <a:avLst/>
          </a:prstGeom>
          <a:noFill/>
        </p:spPr>
        <p:txBody>
          <a:bodyPr wrap="square" rtlCol="0">
            <a:spAutoFit/>
          </a:bodyPr>
          <a:lstStyle/>
          <a:p>
            <a:r>
              <a:rPr kumimoji="1" lang="zh-CN" altLang="en-US" sz="2000" b="1">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000" b="1" dirty="0">
              <a:latin typeface="黑体" panose="02010609060101010101" pitchFamily="49" charset="-122"/>
              <a:ea typeface="黑体" panose="02010609060101010101" pitchFamily="49" charset="-122"/>
              <a:cs typeface="黑体" panose="02010609060101010101" pitchFamily="49" charset="-122"/>
            </a:endParaRPr>
          </a:p>
        </p:txBody>
      </p:sp>
      <p:sp>
        <p:nvSpPr>
          <p:cNvPr id="2" name=" 220"/>
          <p:cNvSpPr/>
          <p:nvPr/>
        </p:nvSpPr>
        <p:spPr>
          <a:xfrm>
            <a:off x="0" y="-9525"/>
            <a:ext cx="310451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3" name="object 61"/>
          <p:cNvSpPr txBox="1"/>
          <p:nvPr/>
        </p:nvSpPr>
        <p:spPr>
          <a:xfrm>
            <a:off x="5963752" y="390437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1949</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新中国成立</a:t>
            </a:r>
          </a:p>
        </p:txBody>
      </p:sp>
      <p:sp>
        <p:nvSpPr>
          <p:cNvPr id="5" name="object 62"/>
          <p:cNvSpPr/>
          <p:nvPr/>
        </p:nvSpPr>
        <p:spPr>
          <a:xfrm>
            <a:off x="6867373" y="173631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6823241" y="3818972"/>
            <a:ext cx="88264" cy="193039"/>
          </a:xfrm>
          <a:prstGeom prst="rect">
            <a:avLst/>
          </a:prstGeom>
          <a:blipFill>
            <a:blip r:embed="rId3" cstate="print"/>
            <a:stretch>
              <a:fillRect/>
            </a:stretch>
          </a:blipFill>
        </p:spPr>
        <p:txBody>
          <a:bodyPr wrap="square" lIns="0" tIns="0" rIns="0" bIns="0" rtlCol="0"/>
          <a:lstStyle/>
          <a:p>
            <a:endParaRPr/>
          </a:p>
        </p:txBody>
      </p:sp>
      <p:sp>
        <p:nvSpPr>
          <p:cNvPr id="14" name="文本框 13"/>
          <p:cNvSpPr txBox="1"/>
          <p:nvPr/>
        </p:nvSpPr>
        <p:spPr>
          <a:xfrm>
            <a:off x="7695565" y="4074160"/>
            <a:ext cx="1548130" cy="706755"/>
          </a:xfrm>
          <a:prstGeom prst="rect">
            <a:avLst/>
          </a:prstGeom>
          <a:noFill/>
        </p:spPr>
        <p:txBody>
          <a:bodyPr wrap="square" rtlCol="0">
            <a:spAutoFit/>
          </a:bodyPr>
          <a:lstStyle/>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新民主主义社会</a:t>
            </a:r>
          </a:p>
        </p:txBody>
      </p:sp>
      <p:sp>
        <p:nvSpPr>
          <p:cNvPr id="4" name="内容占位符 3"/>
          <p:cNvSpPr>
            <a:spLocks noGrp="1"/>
          </p:cNvSpPr>
          <p:nvPr>
            <p:ph idx="1"/>
          </p:nvPr>
        </p:nvSpPr>
        <p:spPr>
          <a:xfrm>
            <a:off x="7289800" y="1943100"/>
            <a:ext cx="2847975" cy="1875790"/>
          </a:xfrm>
          <a:ln w="19050">
            <a:solidFill>
              <a:schemeClr val="tx1"/>
            </a:solidFill>
          </a:ln>
        </p:spPr>
        <p:txBody>
          <a:bodyPr>
            <a:noAutofit/>
          </a:bodyPr>
          <a:lstStyle/>
          <a:p>
            <a:pPr marL="0" indent="0" algn="l">
              <a:lnSpc>
                <a:spcPct val="100000"/>
              </a:lnSpc>
              <a:buNone/>
            </a:pPr>
            <a:r>
              <a:rPr lang="zh-CN" altLang="en-US">
                <a:sym typeface="+mn-ea"/>
              </a:rPr>
              <a:t>三大改造：</a:t>
            </a:r>
          </a:p>
          <a:p>
            <a:pPr marL="0" indent="0" algn="l">
              <a:lnSpc>
                <a:spcPct val="100000"/>
              </a:lnSpc>
              <a:buNone/>
            </a:pPr>
            <a:r>
              <a:rPr lang="en-US" altLang="zh-CN">
                <a:sym typeface="+mn-ea"/>
              </a:rPr>
              <a:t>1</a:t>
            </a:r>
            <a:r>
              <a:rPr lang="zh-CN" altLang="en-US">
                <a:sym typeface="+mn-ea"/>
              </a:rPr>
              <a:t>、农业</a:t>
            </a:r>
          </a:p>
          <a:p>
            <a:pPr marL="0" indent="0" algn="l">
              <a:lnSpc>
                <a:spcPct val="100000"/>
              </a:lnSpc>
              <a:buNone/>
            </a:pPr>
            <a:r>
              <a:rPr lang="en-US" altLang="zh-CN">
                <a:sym typeface="+mn-ea"/>
              </a:rPr>
              <a:t>2</a:t>
            </a:r>
            <a:r>
              <a:rPr lang="zh-CN" altLang="en-US">
                <a:sym typeface="+mn-ea"/>
              </a:rPr>
              <a:t>、手工业</a:t>
            </a:r>
          </a:p>
          <a:p>
            <a:pPr marL="0" indent="0" algn="l">
              <a:lnSpc>
                <a:spcPct val="100000"/>
              </a:lnSpc>
              <a:buNone/>
            </a:pPr>
            <a:r>
              <a:rPr lang="en-US" altLang="zh-CN">
                <a:sym typeface="+mn-ea"/>
              </a:rPr>
              <a:t>3</a:t>
            </a:r>
            <a:r>
              <a:rPr lang="zh-CN" altLang="en-US">
                <a:sym typeface="+mn-ea"/>
              </a:rPr>
              <a:t>、资本主义工商业</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4555490" y="1858645"/>
            <a:ext cx="2686685" cy="1196340"/>
          </a:xfrm>
        </p:spPr>
        <p:txBody>
          <a:bodyPr>
            <a:noAutofit/>
          </a:bodyPr>
          <a:lstStyle/>
          <a:p>
            <a:pPr marL="0" indent="0" algn="l">
              <a:lnSpc>
                <a:spcPct val="150000"/>
              </a:lnSpc>
              <a:buNone/>
            </a:pPr>
            <a:r>
              <a:rPr lang="zh-CN" altLang="en-US" sz="4000">
                <a:sym typeface="+mn-ea"/>
              </a:rPr>
              <a:t>怎么改？</a:t>
            </a:r>
          </a:p>
        </p:txBody>
      </p:sp>
      <p:pic>
        <p:nvPicPr>
          <p:cNvPr id="3" name="图片 2" descr="242B523D4E177E18E259EF2D241B3FDB[1]"/>
          <p:cNvPicPr>
            <a:picLocks noChangeAspect="1"/>
          </p:cNvPicPr>
          <p:nvPr/>
        </p:nvPicPr>
        <p:blipFill>
          <a:blip r:embed="rId3">
            <a:clrChange>
              <a:clrFrom>
                <a:srgbClr val="FFFFFF">
                  <a:alpha val="100000"/>
                </a:srgbClr>
              </a:clrFrom>
              <a:clrTo>
                <a:srgbClr val="FFFFFF">
                  <a:alpha val="100000"/>
                  <a:alpha val="0"/>
                </a:srgbClr>
              </a:clrTo>
            </a:clrChange>
          </a:blip>
          <a:srcRect r="-42" b="5206"/>
          <a:stretch>
            <a:fillRect/>
          </a:stretch>
        </p:blipFill>
        <p:spPr>
          <a:xfrm rot="21360000" flipH="1">
            <a:off x="8280400" y="4163695"/>
            <a:ext cx="3573780" cy="2419985"/>
          </a:xfrm>
          <a:prstGeom prst="rect">
            <a:avLst/>
          </a:prstGeom>
        </p:spPr>
      </p:pic>
      <p:sp>
        <p:nvSpPr>
          <p:cNvPr id="227" name=" 227"/>
          <p:cNvSpPr/>
          <p:nvPr/>
        </p:nvSpPr>
        <p:spPr>
          <a:xfrm flipH="1">
            <a:off x="8836025" y="2700020"/>
            <a:ext cx="3098165" cy="1028700"/>
          </a:xfrm>
          <a:prstGeom prst="wedgeEllipseCallout">
            <a:avLst>
              <a:gd name="adj1" fmla="val -25046"/>
              <a:gd name="adj2" fmla="val 65698"/>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6" name="文本框 5"/>
          <p:cNvSpPr txBox="1"/>
          <p:nvPr/>
        </p:nvSpPr>
        <p:spPr>
          <a:xfrm>
            <a:off x="8843645" y="2953385"/>
            <a:ext cx="3090545" cy="521970"/>
          </a:xfrm>
          <a:prstGeom prst="rect">
            <a:avLst/>
          </a:prstGeom>
          <a:noFill/>
        </p:spPr>
        <p:txBody>
          <a:bodyPr wrap="square" rtlCol="0">
            <a:spAutoFit/>
          </a:bodyPr>
          <a:lstStyle/>
          <a:p>
            <a:r>
              <a:rPr lang="zh-CN" altLang="en-US" sz="2800">
                <a:latin typeface="方正启体简体" panose="03000509000000000000" charset="-122"/>
                <a:ea typeface="方正启体简体" panose="03000509000000000000" charset="-122"/>
              </a:rPr>
              <a:t>轻点，痛死啦</a:t>
            </a:r>
            <a:r>
              <a:rPr lang="en-US" altLang="zh-CN" sz="2800">
                <a:latin typeface="方正启体简体" panose="03000509000000000000" charset="-122"/>
                <a:ea typeface="方正启体简体" panose="03000509000000000000" charset="-122"/>
              </a:rPr>
              <a:t>……</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1375410" y="1035685"/>
            <a:ext cx="10417810" cy="1028065"/>
          </a:xfrm>
        </p:spPr>
        <p:txBody>
          <a:bodyPr>
            <a:noAutofit/>
          </a:bodyPr>
          <a:lstStyle/>
          <a:p>
            <a:pPr marL="0" indent="0" algn="l">
              <a:lnSpc>
                <a:spcPct val="150000"/>
              </a:lnSpc>
              <a:buNone/>
            </a:pPr>
            <a:r>
              <a:rPr lang="en-US" altLang="zh-CN" sz="4000" dirty="0">
                <a:sym typeface="+mn-ea"/>
              </a:rPr>
              <a:t>1</a:t>
            </a:r>
            <a:r>
              <a:rPr lang="zh-CN" altLang="en-US" sz="4000" dirty="0">
                <a:sym typeface="+mn-ea"/>
              </a:rPr>
              <a:t>、农业：先集体化，再机械化</a:t>
            </a:r>
          </a:p>
          <a:p>
            <a:pPr marL="0" lvl="1" indent="0" algn="l">
              <a:lnSpc>
                <a:spcPct val="150000"/>
              </a:lnSpc>
              <a:buNone/>
            </a:pPr>
            <a:r>
              <a:rPr lang="zh-CN" altLang="zh-CN" sz="4000" dirty="0">
                <a:latin typeface="方正清刻本悦宋简体" panose="02000000000000000000" charset="-122"/>
                <a:ea typeface="方正清刻本悦宋简体" panose="02000000000000000000" charset="-122"/>
                <a:sym typeface="+mn-ea"/>
              </a:rPr>
              <a:t> </a:t>
            </a:r>
            <a:r>
              <a:rPr lang="zh-CN" altLang="en-US" sz="2800" spc="-25" dirty="0">
                <a:latin typeface="楷体" panose="02010609060101010101" charset="-122"/>
                <a:ea typeface="楷体" panose="02010609060101010101" charset="-122"/>
                <a:cs typeface="楷体" panose="02010609060101010101" charset="-122"/>
                <a:sym typeface="+mn-ea"/>
              </a:rPr>
              <a:t>互助组——初级农业生产合作社——高级农业生产合作社</a:t>
            </a:r>
          </a:p>
          <a:p>
            <a:pPr marL="0" indent="0" algn="l">
              <a:lnSpc>
                <a:spcPct val="150000"/>
              </a:lnSpc>
              <a:buNone/>
            </a:pPr>
            <a:endParaRPr lang="zh-CN" altLang="en-US" sz="2800" spc="-25" dirty="0">
              <a:latin typeface="楷体" panose="02010609060101010101" charset="-122"/>
              <a:ea typeface="楷体" panose="02010609060101010101" charset="-122"/>
              <a:cs typeface="楷体" panose="02010609060101010101" charset="-122"/>
              <a:sym typeface="+mn-ea"/>
            </a:endParaRPr>
          </a:p>
        </p:txBody>
      </p:sp>
      <p:pic>
        <p:nvPicPr>
          <p:cNvPr id="4" name="图片 3" descr="0020032723528636_b[1]"/>
          <p:cNvPicPr>
            <a:picLocks noChangeAspect="1"/>
          </p:cNvPicPr>
          <p:nvPr/>
        </p:nvPicPr>
        <p:blipFill>
          <a:blip r:embed="rId4"/>
          <a:srcRect t="5108" r="-158" b="10144"/>
          <a:stretch>
            <a:fillRect/>
          </a:stretch>
        </p:blipFill>
        <p:spPr>
          <a:xfrm>
            <a:off x="1130300" y="2981325"/>
            <a:ext cx="5297170" cy="3081655"/>
          </a:xfrm>
          <a:prstGeom prst="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6" name="图片 5"/>
          <p:cNvPicPr>
            <a:picLocks noChangeAspect="1"/>
          </p:cNvPicPr>
          <p:nvPr/>
        </p:nvPicPr>
        <p:blipFill>
          <a:blip r:embed="rId5"/>
          <a:srcRect b="6965"/>
          <a:stretch>
            <a:fillRect/>
          </a:stretch>
        </p:blipFill>
        <p:spPr>
          <a:xfrm>
            <a:off x="6942455" y="2981325"/>
            <a:ext cx="4850765" cy="3081655"/>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981075" y="873125"/>
            <a:ext cx="10754995" cy="2901950"/>
          </a:xfrm>
        </p:spPr>
        <p:txBody>
          <a:bodyPr>
            <a:noAutofit/>
          </a:bodyPr>
          <a:lstStyle/>
          <a:p>
            <a:pPr marL="0" indent="0" algn="l">
              <a:lnSpc>
                <a:spcPct val="150000"/>
              </a:lnSpc>
              <a:buNone/>
            </a:pPr>
            <a:r>
              <a:rPr lang="en-US" altLang="zh-CN" sz="4000" dirty="0">
                <a:sym typeface="+mn-ea"/>
              </a:rPr>
              <a:t>2</a:t>
            </a:r>
            <a:r>
              <a:rPr lang="zh-CN" altLang="en-US" sz="4000" dirty="0">
                <a:sym typeface="+mn-ea"/>
              </a:rPr>
              <a:t>、 手工业：合作化、集体化</a:t>
            </a:r>
          </a:p>
          <a:p>
            <a:pPr marL="0" indent="0" algn="l">
              <a:lnSpc>
                <a:spcPct val="150000"/>
              </a:lnSpc>
              <a:buNone/>
            </a:pPr>
            <a:r>
              <a:rPr sz="2800" dirty="0">
                <a:latin typeface="楷体" panose="02010609060101010101" charset="-122"/>
                <a:ea typeface="楷体" panose="02010609060101010101" charset="-122"/>
                <a:cs typeface="楷体" panose="02010609060101010101" charset="-122"/>
                <a:sym typeface="+mn-ea"/>
              </a:rPr>
              <a:t>手工业生产合作小组——手工业供销合作社——手工业生产合作社</a:t>
            </a:r>
            <a:endParaRPr sz="4000" dirty="0">
              <a:latin typeface="楷体" panose="02010609060101010101" charset="-122"/>
              <a:ea typeface="楷体" panose="02010609060101010101" charset="-122"/>
              <a:cs typeface="方正清刻本悦宋简体" panose="02000000000000000000" charset="-122"/>
            </a:endParaRPr>
          </a:p>
          <a:p>
            <a:pPr marL="0" indent="0" algn="l">
              <a:lnSpc>
                <a:spcPct val="150000"/>
              </a:lnSpc>
              <a:buNone/>
            </a:pPr>
            <a:endParaRPr lang="en-US" altLang="zh-CN" sz="4000" dirty="0">
              <a:sym typeface="+mn-ea"/>
            </a:endParaRPr>
          </a:p>
        </p:txBody>
      </p:sp>
      <p:sp>
        <p:nvSpPr>
          <p:cNvPr id="220" name=" 220"/>
          <p:cNvSpPr/>
          <p:nvPr/>
        </p:nvSpPr>
        <p:spPr>
          <a:xfrm>
            <a:off x="0" y="0"/>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Ⅰ：第一次脱贫计划</a:t>
            </a:r>
          </a:p>
        </p:txBody>
      </p:sp>
      <p:pic>
        <p:nvPicPr>
          <p:cNvPr id="4" name="图片 3"/>
          <p:cNvPicPr>
            <a:picLocks noChangeAspect="1"/>
          </p:cNvPicPr>
          <p:nvPr/>
        </p:nvPicPr>
        <p:blipFill>
          <a:blip r:embed="rId4"/>
          <a:srcRect t="7948"/>
          <a:stretch>
            <a:fillRect/>
          </a:stretch>
        </p:blipFill>
        <p:spPr>
          <a:xfrm>
            <a:off x="3188970" y="2907030"/>
            <a:ext cx="5144770" cy="3551555"/>
          </a:xfrm>
          <a:prstGeom prst="rect">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1645920" y="922020"/>
            <a:ext cx="8640445" cy="2901950"/>
          </a:xfrm>
        </p:spPr>
        <p:txBody>
          <a:bodyPr>
            <a:noAutofit/>
          </a:bodyPr>
          <a:lstStyle/>
          <a:p>
            <a:pPr marL="0" indent="0" algn="l">
              <a:lnSpc>
                <a:spcPct val="150000"/>
              </a:lnSpc>
              <a:buNone/>
            </a:pPr>
            <a:r>
              <a:rPr lang="en-US" altLang="zh-CN" sz="4000">
                <a:sym typeface="+mn-ea"/>
              </a:rPr>
              <a:t>1</a:t>
            </a:r>
            <a:r>
              <a:rPr lang="zh-CN" altLang="en-US" sz="4000">
                <a:sym typeface="+mn-ea"/>
              </a:rPr>
              <a:t>、农业：先集体化，再机械化</a:t>
            </a:r>
          </a:p>
          <a:p>
            <a:pPr marL="0" indent="0" algn="l">
              <a:lnSpc>
                <a:spcPct val="150000"/>
              </a:lnSpc>
              <a:buNone/>
            </a:pPr>
            <a:r>
              <a:rPr lang="en-US" altLang="zh-CN" sz="4000">
                <a:sym typeface="+mn-ea"/>
              </a:rPr>
              <a:t>2</a:t>
            </a:r>
            <a:r>
              <a:rPr lang="zh-CN" altLang="en-US" sz="4000">
                <a:sym typeface="+mn-ea"/>
              </a:rPr>
              <a:t>、 手工业：合作化、集体化</a:t>
            </a:r>
            <a:endParaRPr lang="zh-CN" altLang="en-US" sz="4000"/>
          </a:p>
          <a:p>
            <a:pPr marL="0" indent="0" algn="l">
              <a:lnSpc>
                <a:spcPct val="150000"/>
              </a:lnSpc>
              <a:buNone/>
            </a:pPr>
            <a:r>
              <a:rPr lang="en-US" altLang="zh-CN" sz="4000">
                <a:sym typeface="+mn-ea"/>
              </a:rPr>
              <a:t>3</a:t>
            </a:r>
            <a:r>
              <a:rPr lang="zh-CN" altLang="en-US" sz="4000">
                <a:sym typeface="+mn-ea"/>
              </a:rPr>
              <a:t>、资本主义工商业：嘿嘿嘿嘿</a:t>
            </a:r>
            <a:r>
              <a:rPr lang="en-US" altLang="zh-CN" sz="4000">
                <a:sym typeface="+mn-ea"/>
              </a:rPr>
              <a:t>……</a:t>
            </a:r>
          </a:p>
        </p:txBody>
      </p:sp>
      <p:pic>
        <p:nvPicPr>
          <p:cNvPr id="4" name="图片 3"/>
          <p:cNvPicPr>
            <a:picLocks noChangeAspect="1"/>
          </p:cNvPicPr>
          <p:nvPr/>
        </p:nvPicPr>
        <p:blipFill>
          <a:blip r:embed="rId3"/>
          <a:srcRect r="4480" b="17190"/>
          <a:stretch>
            <a:fillRect/>
          </a:stretch>
        </p:blipFill>
        <p:spPr>
          <a:xfrm>
            <a:off x="3816350" y="4006850"/>
            <a:ext cx="4558665" cy="2766060"/>
          </a:xfrm>
          <a:prstGeom prst="round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1022350" y="889000"/>
            <a:ext cx="8640445" cy="2901950"/>
          </a:xfrm>
        </p:spPr>
        <p:txBody>
          <a:bodyPr>
            <a:noAutofit/>
          </a:bodyPr>
          <a:lstStyle/>
          <a:p>
            <a:pPr marL="0" indent="0" algn="l">
              <a:lnSpc>
                <a:spcPct val="150000"/>
              </a:lnSpc>
              <a:buNone/>
            </a:pPr>
            <a:r>
              <a:rPr lang="en-US" altLang="zh-CN" sz="4000" dirty="0">
                <a:sym typeface="+mn-ea"/>
              </a:rPr>
              <a:t>3</a:t>
            </a:r>
            <a:r>
              <a:rPr lang="zh-CN" altLang="en-US" sz="4000" dirty="0">
                <a:sym typeface="+mn-ea"/>
              </a:rPr>
              <a:t>、资本主义工商业</a:t>
            </a:r>
            <a:r>
              <a:rPr lang="en-US" sz="4000" dirty="0">
                <a:sym typeface="+mn-ea"/>
              </a:rPr>
              <a:t>——</a:t>
            </a:r>
            <a:r>
              <a:rPr lang="zh-CN" altLang="en-US" sz="4000" dirty="0">
                <a:sym typeface="+mn-ea"/>
              </a:rPr>
              <a:t>改造的重头戏</a:t>
            </a:r>
          </a:p>
          <a:p>
            <a:pPr marL="0" indent="0" algn="ctr">
              <a:lnSpc>
                <a:spcPct val="150000"/>
              </a:lnSpc>
              <a:buNone/>
            </a:pPr>
            <a:endParaRPr lang="zh-CN" altLang="en-US" sz="1800" dirty="0">
              <a:sym typeface="+mn-ea"/>
            </a:endParaRPr>
          </a:p>
          <a:p>
            <a:pPr marL="0" indent="0" algn="ctr">
              <a:lnSpc>
                <a:spcPct val="150000"/>
              </a:lnSpc>
              <a:buNone/>
            </a:pPr>
            <a:r>
              <a:rPr lang="zh-CN" altLang="en-US" sz="4000" dirty="0">
                <a:sym typeface="+mn-ea"/>
              </a:rPr>
              <a:t>和平赎买</a:t>
            </a:r>
            <a:r>
              <a:rPr lang="en-US" altLang="zh-CN" sz="4000" dirty="0">
                <a:sym typeface="+mn-ea"/>
              </a:rPr>
              <a:t>—</a:t>
            </a:r>
            <a:r>
              <a:rPr lang="zh-CN" altLang="en-US" sz="4000" dirty="0">
                <a:sym typeface="+mn-ea"/>
              </a:rPr>
              <a:t>四马分肥</a:t>
            </a:r>
          </a:p>
        </p:txBody>
      </p:sp>
      <p:pic>
        <p:nvPicPr>
          <p:cNvPr id="3" name="图片 2" descr="20090827174934644f4[1]"/>
          <p:cNvPicPr>
            <a:picLocks noChangeAspect="1"/>
          </p:cNvPicPr>
          <p:nvPr/>
        </p:nvPicPr>
        <p:blipFill>
          <a:blip r:embed="rId4"/>
          <a:stretch>
            <a:fillRect/>
          </a:stretch>
        </p:blipFill>
        <p:spPr>
          <a:xfrm>
            <a:off x="770890" y="3578225"/>
            <a:ext cx="3776345" cy="2391410"/>
          </a:xfrm>
          <a:prstGeom prst="roundRect">
            <a:avLst/>
          </a:prstGeom>
        </p:spPr>
      </p:pic>
      <p:pic>
        <p:nvPicPr>
          <p:cNvPr id="4" name="图片 3" descr="242B523D4E177E18E259EF2D241B3FDB[1]"/>
          <p:cNvPicPr>
            <a:picLocks noChangeAspect="1"/>
          </p:cNvPicPr>
          <p:nvPr/>
        </p:nvPicPr>
        <p:blipFill>
          <a:blip r:embed="rId5">
            <a:clrChange>
              <a:clrFrom>
                <a:srgbClr val="FFFFFF">
                  <a:alpha val="100000"/>
                </a:srgbClr>
              </a:clrFrom>
              <a:clrTo>
                <a:srgbClr val="FFFFFF">
                  <a:alpha val="100000"/>
                  <a:alpha val="0"/>
                </a:srgbClr>
              </a:clrTo>
            </a:clrChange>
          </a:blip>
          <a:srcRect r="-42" b="5206"/>
          <a:stretch>
            <a:fillRect/>
          </a:stretch>
        </p:blipFill>
        <p:spPr>
          <a:xfrm rot="21360000" flipH="1">
            <a:off x="9615170" y="4655820"/>
            <a:ext cx="2577465" cy="1745615"/>
          </a:xfrm>
          <a:prstGeom prst="rect">
            <a:avLst/>
          </a:prstGeom>
        </p:spPr>
      </p:pic>
      <p:sp>
        <p:nvSpPr>
          <p:cNvPr id="227" name=" 227"/>
          <p:cNvSpPr/>
          <p:nvPr/>
        </p:nvSpPr>
        <p:spPr>
          <a:xfrm flipH="1">
            <a:off x="9099550" y="3474720"/>
            <a:ext cx="3018155" cy="728345"/>
          </a:xfrm>
          <a:prstGeom prst="wedgeEllipseCallout">
            <a:avLst>
              <a:gd name="adj1" fmla="val -25046"/>
              <a:gd name="adj2" fmla="val 65698"/>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6" name="文本框 5"/>
          <p:cNvSpPr txBox="1"/>
          <p:nvPr/>
        </p:nvSpPr>
        <p:spPr>
          <a:xfrm>
            <a:off x="9338945" y="3578225"/>
            <a:ext cx="2778760" cy="521970"/>
          </a:xfrm>
          <a:prstGeom prst="rect">
            <a:avLst/>
          </a:prstGeom>
          <a:noFill/>
        </p:spPr>
        <p:txBody>
          <a:bodyPr wrap="square" rtlCol="0">
            <a:spAutoFit/>
          </a:bodyPr>
          <a:lstStyle/>
          <a:p>
            <a:r>
              <a:rPr lang="zh-CN" altLang="en-US" sz="2800">
                <a:latin typeface="方正启体简体" panose="03000509000000000000" charset="-122"/>
                <a:ea typeface="方正启体简体" panose="03000509000000000000" charset="-122"/>
              </a:rPr>
              <a:t>厉害，我走</a:t>
            </a:r>
            <a:r>
              <a:rPr lang="en-US" altLang="zh-CN" sz="2800">
                <a:latin typeface="方正启体简体" panose="03000509000000000000" charset="-122"/>
                <a:ea typeface="方正启体简体" panose="03000509000000000000" charset="-122"/>
              </a:rPr>
              <a:t>……</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7" name="图片 6"/>
          <p:cNvPicPr>
            <a:picLocks noChangeAspect="1"/>
          </p:cNvPicPr>
          <p:nvPr/>
        </p:nvPicPr>
        <p:blipFill>
          <a:blip r:embed="rId6"/>
          <a:stretch>
            <a:fillRect/>
          </a:stretch>
        </p:blipFill>
        <p:spPr>
          <a:xfrm>
            <a:off x="5147945" y="3578225"/>
            <a:ext cx="4051935" cy="2391410"/>
          </a:xfrm>
          <a:prstGeom prst="roundRect">
            <a:avLst/>
          </a:prstGeom>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3458210" y="2136775"/>
            <a:ext cx="5276215" cy="1299210"/>
          </a:xfrm>
        </p:spPr>
        <p:txBody>
          <a:bodyPr>
            <a:noAutofit/>
          </a:bodyPr>
          <a:lstStyle/>
          <a:p>
            <a:pPr marL="0" indent="0" algn="ctr">
              <a:lnSpc>
                <a:spcPct val="150000"/>
              </a:lnSpc>
              <a:buNone/>
            </a:pPr>
            <a:r>
              <a:rPr lang="zh-CN" altLang="en-US" sz="4800">
                <a:sym typeface="+mn-ea"/>
              </a:rPr>
              <a:t>三大改造完成</a:t>
            </a:r>
          </a:p>
        </p:txBody>
      </p:sp>
      <p:sp>
        <p:nvSpPr>
          <p:cNvPr id="220" name=" 220"/>
          <p:cNvSpPr/>
          <p:nvPr/>
        </p:nvSpPr>
        <p:spPr>
          <a:xfrm>
            <a:off x="0" y="0"/>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pic>
        <p:nvPicPr>
          <p:cNvPr id="7" name="图片 6"/>
          <p:cNvPicPr>
            <a:picLocks noChangeAspect="1"/>
          </p:cNvPicPr>
          <p:nvPr/>
        </p:nvPicPr>
        <p:blipFill>
          <a:blip r:embed="rId3"/>
          <a:stretch>
            <a:fillRect/>
          </a:stretch>
        </p:blipFill>
        <p:spPr>
          <a:xfrm>
            <a:off x="7974965" y="3052445"/>
            <a:ext cx="3735070" cy="373507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文本框 12"/>
          <p:cNvSpPr txBox="1"/>
          <p:nvPr/>
        </p:nvSpPr>
        <p:spPr>
          <a:xfrm>
            <a:off x="4613624" y="1773032"/>
            <a:ext cx="577215" cy="1481624"/>
          </a:xfrm>
          <a:prstGeom prst="rect">
            <a:avLst/>
          </a:prstGeom>
          <a:noFill/>
        </p:spPr>
        <p:txBody>
          <a:bodyPr wrap="square" rtlCol="0">
            <a:spAutoFit/>
          </a:bodyPr>
          <a:lstStyle/>
          <a:p>
            <a:pPr>
              <a:lnSpc>
                <a:spcPct val="150000"/>
              </a:lnSpc>
            </a:pPr>
            <a:r>
              <a:rPr lang="en-US" altLang="zh-CN" sz="6600" b="1" dirty="0">
                <a:solidFill>
                  <a:schemeClr val="bg1"/>
                </a:solidFill>
                <a:latin typeface="Baoli SC" panose="02010600040101010101" pitchFamily="2" charset="-122"/>
                <a:ea typeface="Baoli SC" panose="02010600040101010101" pitchFamily="2" charset="-122"/>
              </a:rPr>
              <a:t>+</a:t>
            </a:r>
          </a:p>
        </p:txBody>
      </p:sp>
      <p:sp>
        <p:nvSpPr>
          <p:cNvPr id="19" name="文本框 18"/>
          <p:cNvSpPr txBox="1"/>
          <p:nvPr/>
        </p:nvSpPr>
        <p:spPr>
          <a:xfrm>
            <a:off x="2367135" y="2423159"/>
            <a:ext cx="2085827" cy="646331"/>
          </a:xfrm>
          <a:prstGeom prst="rect">
            <a:avLst/>
          </a:prstGeom>
          <a:noFill/>
        </p:spPr>
        <p:txBody>
          <a:bodyPr wrap="none" rtlCol="0" anchor="t">
            <a:spAutoFit/>
          </a:bodyPr>
          <a:lstStyle/>
          <a:p>
            <a:r>
              <a:rPr lang="en-US" altLang="zh-CN" sz="3600" dirty="0">
                <a:solidFill>
                  <a:schemeClr val="bg1"/>
                </a:solidFill>
                <a:latin typeface="Baoli SC" panose="02010600040101010101" pitchFamily="2" charset="-122"/>
                <a:ea typeface="Baoli SC" panose="02010600040101010101" pitchFamily="2" charset="-122"/>
                <a:sym typeface="+mn-ea"/>
              </a:rPr>
              <a:t>20</a:t>
            </a:r>
            <a:r>
              <a:rPr lang="zh-CN" altLang="en-US" sz="3600" dirty="0">
                <a:solidFill>
                  <a:schemeClr val="bg1"/>
                </a:solidFill>
                <a:latin typeface="Baoli SC" panose="02010600040101010101" pitchFamily="2" charset="-122"/>
                <a:ea typeface="Baoli SC" panose="02010600040101010101" pitchFamily="2" charset="-122"/>
                <a:sym typeface="+mn-ea"/>
              </a:rPr>
              <a:t>元现金</a:t>
            </a:r>
          </a:p>
        </p:txBody>
      </p:sp>
      <p:sp>
        <p:nvSpPr>
          <p:cNvPr id="3" name="文本框 2"/>
          <p:cNvSpPr txBox="1"/>
          <p:nvPr/>
        </p:nvSpPr>
        <p:spPr>
          <a:xfrm>
            <a:off x="823595" y="766445"/>
            <a:ext cx="3012440" cy="706755"/>
          </a:xfrm>
          <a:prstGeom prst="rect">
            <a:avLst/>
          </a:prstGeom>
          <a:noFill/>
        </p:spPr>
        <p:txBody>
          <a:bodyPr wrap="square" rtlCol="0">
            <a:spAutoFit/>
          </a:bodyPr>
          <a:lstStyle/>
          <a:p>
            <a:r>
              <a:rPr lang="zh-CN" altLang="en-US" sz="4000">
                <a:solidFill>
                  <a:schemeClr val="bg1"/>
                </a:solidFill>
                <a:latin typeface="Baoli SC" panose="02010600040101010101" pitchFamily="2" charset="-122"/>
                <a:ea typeface="Baoli SC" panose="02010600040101010101" pitchFamily="2" charset="-122"/>
              </a:rPr>
              <a:t>今日目标：</a:t>
            </a:r>
          </a:p>
        </p:txBody>
      </p:sp>
      <p:sp>
        <p:nvSpPr>
          <p:cNvPr id="17" name="文本框 16"/>
          <p:cNvSpPr txBox="1"/>
          <p:nvPr/>
        </p:nvSpPr>
        <p:spPr>
          <a:xfrm>
            <a:off x="5486309" y="2423158"/>
            <a:ext cx="3514104" cy="646331"/>
          </a:xfrm>
          <a:prstGeom prst="rect">
            <a:avLst/>
          </a:prstGeom>
          <a:noFill/>
        </p:spPr>
        <p:txBody>
          <a:bodyPr wrap="none" rtlCol="0" anchor="t">
            <a:spAutoFit/>
          </a:bodyPr>
          <a:lstStyle/>
          <a:p>
            <a:pPr algn="l"/>
            <a:r>
              <a:rPr lang="en-US" sz="3600" dirty="0">
                <a:solidFill>
                  <a:schemeClr val="bg1"/>
                </a:solidFill>
                <a:latin typeface="Baoli SC" panose="02010600040101010101" pitchFamily="2" charset="-122"/>
                <a:ea typeface="Baoli SC" panose="02010600040101010101" pitchFamily="2" charset="-122"/>
                <a:sym typeface="+mn-ea"/>
              </a:rPr>
              <a:t>1</a:t>
            </a:r>
            <a:r>
              <a:rPr lang="en-US" altLang="zh-CN" sz="3600" dirty="0">
                <a:solidFill>
                  <a:schemeClr val="bg1"/>
                </a:solidFill>
                <a:latin typeface="Baoli SC" panose="02010600040101010101" pitchFamily="2" charset="-122"/>
                <a:ea typeface="Baoli SC" panose="02010600040101010101" pitchFamily="2" charset="-122"/>
                <a:sym typeface="+mn-ea"/>
              </a:rPr>
              <a:t>G</a:t>
            </a:r>
            <a:r>
              <a:rPr lang="zh-CN" altLang="en-US" sz="3600" dirty="0">
                <a:solidFill>
                  <a:schemeClr val="bg1"/>
                </a:solidFill>
                <a:latin typeface="Baoli SC" panose="02010600040101010101" pitchFamily="2" charset="-122"/>
                <a:ea typeface="Baoli SC" panose="02010600040101010101" pitchFamily="2" charset="-122"/>
                <a:sym typeface="+mn-ea"/>
              </a:rPr>
              <a:t>自考电子资料</a:t>
            </a:r>
          </a:p>
        </p:txBody>
      </p:sp>
      <p:pic>
        <p:nvPicPr>
          <p:cNvPr id="23" name="图片 22"/>
          <p:cNvPicPr>
            <a:picLocks noChangeAspect="1"/>
          </p:cNvPicPr>
          <p:nvPr/>
        </p:nvPicPr>
        <p:blipFill>
          <a:blip r:embed="rId5">
            <a:clrChange>
              <a:clrFrom>
                <a:srgbClr val="FFFFFF">
                  <a:alpha val="100000"/>
                </a:srgbClr>
              </a:clrFrom>
              <a:clrTo>
                <a:srgbClr val="FFFFFF">
                  <a:alpha val="100000"/>
                  <a:alpha val="0"/>
                </a:srgbClr>
              </a:clrTo>
            </a:clrChange>
          </a:blip>
          <a:srcRect l="12536" t="26090" r="21275" b="19586"/>
          <a:stretch>
            <a:fillRect/>
          </a:stretch>
        </p:blipFill>
        <p:spPr>
          <a:xfrm>
            <a:off x="9295883" y="2037663"/>
            <a:ext cx="1724025" cy="1417320"/>
          </a:xfrm>
          <a:prstGeom prst="rect">
            <a:avLst/>
          </a:prstGeom>
        </p:spPr>
      </p:pic>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404653" y="2218928"/>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400591" y="3818972"/>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598887" y="389802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432658" y="173631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5283835" y="2568575"/>
            <a:ext cx="768350" cy="1438910"/>
          </a:xfrm>
          <a:prstGeom prst="rect">
            <a:avLst/>
          </a:prstGeom>
          <a:blipFill>
            <a:blip r:embed="rId4" cstate="print"/>
            <a:stretch>
              <a:fillRect/>
            </a:stretch>
          </a:blipFill>
        </p:spPr>
        <p:txBody>
          <a:bodyPr wrap="square" lIns="0" tIns="0" rIns="0" bIns="0" rtlCol="0"/>
          <a:lstStyle/>
          <a:p>
            <a:endParaRPr/>
          </a:p>
        </p:txBody>
      </p:sp>
      <p:sp>
        <p:nvSpPr>
          <p:cNvPr id="13" name="object 69"/>
          <p:cNvSpPr/>
          <p:nvPr/>
        </p:nvSpPr>
        <p:spPr>
          <a:xfrm>
            <a:off x="4676775" y="2568575"/>
            <a:ext cx="776605" cy="1426845"/>
          </a:xfrm>
          <a:prstGeom prst="rect">
            <a:avLst/>
          </a:prstGeom>
          <a:blipFill>
            <a:blip r:embed="rId2" cstate="print"/>
            <a:stretch>
              <a:fillRect/>
            </a:stretch>
          </a:blipFill>
        </p:spPr>
        <p:txBody>
          <a:bodyPr wrap="square" lIns="0" tIns="0" rIns="0" bIns="0" rtlCol="0"/>
          <a:lstStyle/>
          <a:p>
            <a:endParaRPr/>
          </a:p>
        </p:txBody>
      </p:sp>
      <p:sp>
        <p:nvSpPr>
          <p:cNvPr id="17" name="文本框 16"/>
          <p:cNvSpPr txBox="1"/>
          <p:nvPr/>
        </p:nvSpPr>
        <p:spPr>
          <a:xfrm>
            <a:off x="4585335" y="4077335"/>
            <a:ext cx="1548130" cy="706755"/>
          </a:xfrm>
          <a:prstGeom prst="rect">
            <a:avLst/>
          </a:prstGeom>
          <a:noFill/>
        </p:spPr>
        <p:txBody>
          <a:bodyPr wrap="square" rtlCol="0">
            <a:spAutoFit/>
          </a:bodyPr>
          <a:lstStyle/>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半殖民地</a:t>
            </a:r>
          </a:p>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半封建社会</a:t>
            </a:r>
          </a:p>
        </p:txBody>
      </p:sp>
      <p:sp>
        <p:nvSpPr>
          <p:cNvPr id="18" name="文本框 17"/>
          <p:cNvSpPr txBox="1"/>
          <p:nvPr/>
        </p:nvSpPr>
        <p:spPr>
          <a:xfrm>
            <a:off x="1245044" y="4095831"/>
            <a:ext cx="1513114" cy="398780"/>
          </a:xfrm>
          <a:prstGeom prst="rect">
            <a:avLst/>
          </a:prstGeom>
          <a:noFill/>
        </p:spPr>
        <p:txBody>
          <a:bodyPr wrap="square" rtlCol="0">
            <a:spAutoFit/>
          </a:bodyPr>
          <a:lstStyle/>
          <a:p>
            <a:r>
              <a:rPr kumimoji="1" lang="zh-CN" altLang="en-US" sz="2000" b="1">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000" b="1" dirty="0">
              <a:latin typeface="黑体" panose="02010609060101010101" pitchFamily="49" charset="-122"/>
              <a:ea typeface="黑体" panose="02010609060101010101" pitchFamily="49" charset="-122"/>
              <a:cs typeface="黑体" panose="02010609060101010101" pitchFamily="49" charset="-122"/>
            </a:endParaRPr>
          </a:p>
        </p:txBody>
      </p:sp>
      <p:sp>
        <p:nvSpPr>
          <p:cNvPr id="3" name="object 61"/>
          <p:cNvSpPr txBox="1"/>
          <p:nvPr/>
        </p:nvSpPr>
        <p:spPr>
          <a:xfrm>
            <a:off x="5963752" y="390437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1949</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新中国成立</a:t>
            </a:r>
          </a:p>
        </p:txBody>
      </p:sp>
      <p:sp>
        <p:nvSpPr>
          <p:cNvPr id="5" name="object 62"/>
          <p:cNvSpPr/>
          <p:nvPr/>
        </p:nvSpPr>
        <p:spPr>
          <a:xfrm>
            <a:off x="6867373" y="173631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6823241" y="3818972"/>
            <a:ext cx="88264" cy="193039"/>
          </a:xfrm>
          <a:prstGeom prst="rect">
            <a:avLst/>
          </a:prstGeom>
          <a:blipFill>
            <a:blip r:embed="rId3" cstate="print"/>
            <a:stretch>
              <a:fillRect/>
            </a:stretch>
          </a:blipFill>
        </p:spPr>
        <p:txBody>
          <a:bodyPr wrap="square" lIns="0" tIns="0" rIns="0" bIns="0" rtlCol="0"/>
          <a:lstStyle/>
          <a:p>
            <a:endParaRPr/>
          </a:p>
        </p:txBody>
      </p:sp>
      <p:sp>
        <p:nvSpPr>
          <p:cNvPr id="14" name="文本框 13"/>
          <p:cNvSpPr txBox="1"/>
          <p:nvPr/>
        </p:nvSpPr>
        <p:spPr>
          <a:xfrm>
            <a:off x="7695565" y="4074160"/>
            <a:ext cx="1548130" cy="706755"/>
          </a:xfrm>
          <a:prstGeom prst="rect">
            <a:avLst/>
          </a:prstGeom>
          <a:noFill/>
        </p:spPr>
        <p:txBody>
          <a:bodyPr wrap="square" rtlCol="0">
            <a:spAutoFit/>
          </a:bodyPr>
          <a:lstStyle/>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新民主主义社会</a:t>
            </a:r>
          </a:p>
        </p:txBody>
      </p:sp>
      <p:sp>
        <p:nvSpPr>
          <p:cNvPr id="4" name="内容占位符 3"/>
          <p:cNvSpPr>
            <a:spLocks noGrp="1"/>
          </p:cNvSpPr>
          <p:nvPr>
            <p:ph idx="1"/>
          </p:nvPr>
        </p:nvSpPr>
        <p:spPr>
          <a:xfrm>
            <a:off x="7289800" y="1943100"/>
            <a:ext cx="2847975" cy="1875790"/>
          </a:xfrm>
          <a:ln w="19050">
            <a:solidFill>
              <a:schemeClr val="tx1"/>
            </a:solidFill>
          </a:ln>
        </p:spPr>
        <p:txBody>
          <a:bodyPr>
            <a:noAutofit/>
          </a:bodyPr>
          <a:lstStyle/>
          <a:p>
            <a:pPr marL="0" indent="0" algn="l">
              <a:lnSpc>
                <a:spcPct val="100000"/>
              </a:lnSpc>
              <a:buNone/>
            </a:pPr>
            <a:r>
              <a:rPr lang="zh-CN" altLang="en-US">
                <a:sym typeface="+mn-ea"/>
              </a:rPr>
              <a:t>三大改造：</a:t>
            </a:r>
          </a:p>
          <a:p>
            <a:pPr marL="0" indent="0" algn="l">
              <a:lnSpc>
                <a:spcPct val="100000"/>
              </a:lnSpc>
              <a:buNone/>
            </a:pPr>
            <a:r>
              <a:rPr lang="en-US" altLang="zh-CN">
                <a:sym typeface="+mn-ea"/>
              </a:rPr>
              <a:t>1</a:t>
            </a:r>
            <a:r>
              <a:rPr lang="zh-CN" altLang="en-US">
                <a:sym typeface="+mn-ea"/>
              </a:rPr>
              <a:t>、农业</a:t>
            </a:r>
          </a:p>
          <a:p>
            <a:pPr marL="0" indent="0" algn="l">
              <a:lnSpc>
                <a:spcPct val="100000"/>
              </a:lnSpc>
              <a:buNone/>
            </a:pPr>
            <a:r>
              <a:rPr lang="en-US" altLang="zh-CN">
                <a:sym typeface="+mn-ea"/>
              </a:rPr>
              <a:t>2</a:t>
            </a:r>
            <a:r>
              <a:rPr lang="zh-CN" altLang="en-US">
                <a:sym typeface="+mn-ea"/>
              </a:rPr>
              <a:t>、手工业</a:t>
            </a:r>
          </a:p>
          <a:p>
            <a:pPr marL="0" indent="0" algn="l">
              <a:lnSpc>
                <a:spcPct val="100000"/>
              </a:lnSpc>
              <a:buNone/>
            </a:pPr>
            <a:r>
              <a:rPr lang="en-US" altLang="zh-CN">
                <a:sym typeface="+mn-ea"/>
              </a:rPr>
              <a:t>3</a:t>
            </a:r>
            <a:r>
              <a:rPr lang="zh-CN" altLang="en-US">
                <a:sym typeface="+mn-ea"/>
              </a:rPr>
              <a:t>、资本主义工商业</a:t>
            </a:r>
          </a:p>
        </p:txBody>
      </p:sp>
      <p:sp>
        <p:nvSpPr>
          <p:cNvPr id="220" name=" 220"/>
          <p:cNvSpPr/>
          <p:nvPr/>
        </p:nvSpPr>
        <p:spPr>
          <a:xfrm>
            <a:off x="0" y="0"/>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404653" y="2218928"/>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400591" y="3818972"/>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598887" y="389802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432658" y="173631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5283835" y="2568575"/>
            <a:ext cx="768350" cy="1438910"/>
          </a:xfrm>
          <a:prstGeom prst="rect">
            <a:avLst/>
          </a:prstGeom>
          <a:blipFill>
            <a:blip r:embed="rId4" cstate="print"/>
            <a:stretch>
              <a:fillRect/>
            </a:stretch>
          </a:blipFill>
        </p:spPr>
        <p:txBody>
          <a:bodyPr wrap="square" lIns="0" tIns="0" rIns="0" bIns="0" rtlCol="0"/>
          <a:lstStyle/>
          <a:p>
            <a:endParaRPr/>
          </a:p>
        </p:txBody>
      </p:sp>
      <p:sp>
        <p:nvSpPr>
          <p:cNvPr id="13" name="object 69"/>
          <p:cNvSpPr/>
          <p:nvPr/>
        </p:nvSpPr>
        <p:spPr>
          <a:xfrm>
            <a:off x="4676775" y="2568575"/>
            <a:ext cx="776605" cy="1426845"/>
          </a:xfrm>
          <a:prstGeom prst="rect">
            <a:avLst/>
          </a:prstGeom>
          <a:blipFill>
            <a:blip r:embed="rId2" cstate="print"/>
            <a:stretch>
              <a:fillRect/>
            </a:stretch>
          </a:blipFill>
        </p:spPr>
        <p:txBody>
          <a:bodyPr wrap="square" lIns="0" tIns="0" rIns="0" bIns="0" rtlCol="0"/>
          <a:lstStyle/>
          <a:p>
            <a:endParaRPr/>
          </a:p>
        </p:txBody>
      </p:sp>
      <p:sp>
        <p:nvSpPr>
          <p:cNvPr id="17" name="文本框 16"/>
          <p:cNvSpPr txBox="1"/>
          <p:nvPr/>
        </p:nvSpPr>
        <p:spPr>
          <a:xfrm>
            <a:off x="4585335" y="4077335"/>
            <a:ext cx="1548130" cy="706755"/>
          </a:xfrm>
          <a:prstGeom prst="rect">
            <a:avLst/>
          </a:prstGeom>
          <a:noFill/>
        </p:spPr>
        <p:txBody>
          <a:bodyPr wrap="square" rtlCol="0">
            <a:spAutoFit/>
          </a:bodyPr>
          <a:lstStyle/>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半殖民地</a:t>
            </a:r>
          </a:p>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半封建社会</a:t>
            </a:r>
          </a:p>
        </p:txBody>
      </p:sp>
      <p:sp>
        <p:nvSpPr>
          <p:cNvPr id="18" name="文本框 17"/>
          <p:cNvSpPr txBox="1"/>
          <p:nvPr/>
        </p:nvSpPr>
        <p:spPr>
          <a:xfrm>
            <a:off x="1245044" y="4095831"/>
            <a:ext cx="1513114" cy="398780"/>
          </a:xfrm>
          <a:prstGeom prst="rect">
            <a:avLst/>
          </a:prstGeom>
          <a:noFill/>
        </p:spPr>
        <p:txBody>
          <a:bodyPr wrap="square" rtlCol="0">
            <a:spAutoFit/>
          </a:bodyPr>
          <a:lstStyle/>
          <a:p>
            <a:r>
              <a:rPr kumimoji="1" lang="zh-CN" altLang="en-US" sz="2000" b="1">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000" b="1" dirty="0">
              <a:latin typeface="黑体" panose="02010609060101010101" pitchFamily="49" charset="-122"/>
              <a:ea typeface="黑体" panose="02010609060101010101" pitchFamily="49" charset="-122"/>
              <a:cs typeface="黑体" panose="02010609060101010101" pitchFamily="49" charset="-122"/>
            </a:endParaRPr>
          </a:p>
        </p:txBody>
      </p:sp>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3" name="object 61"/>
          <p:cNvSpPr txBox="1"/>
          <p:nvPr/>
        </p:nvSpPr>
        <p:spPr>
          <a:xfrm>
            <a:off x="5963752" y="3904379"/>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1949</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新中国成立</a:t>
            </a:r>
          </a:p>
        </p:txBody>
      </p:sp>
      <p:sp>
        <p:nvSpPr>
          <p:cNvPr id="5" name="object 62"/>
          <p:cNvSpPr/>
          <p:nvPr/>
        </p:nvSpPr>
        <p:spPr>
          <a:xfrm>
            <a:off x="6867373" y="173631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6823241" y="3818972"/>
            <a:ext cx="88264" cy="193039"/>
          </a:xfrm>
          <a:prstGeom prst="rect">
            <a:avLst/>
          </a:prstGeom>
          <a:blipFill>
            <a:blip r:embed="rId3" cstate="print"/>
            <a:stretch>
              <a:fillRect/>
            </a:stretch>
          </a:blipFill>
        </p:spPr>
        <p:txBody>
          <a:bodyPr wrap="square" lIns="0" tIns="0" rIns="0" bIns="0" rtlCol="0"/>
          <a:lstStyle/>
          <a:p>
            <a:endParaRPr/>
          </a:p>
        </p:txBody>
      </p:sp>
      <p:sp>
        <p:nvSpPr>
          <p:cNvPr id="14" name="文本框 13"/>
          <p:cNvSpPr txBox="1"/>
          <p:nvPr/>
        </p:nvSpPr>
        <p:spPr>
          <a:xfrm>
            <a:off x="7695565" y="4074160"/>
            <a:ext cx="1548130" cy="706755"/>
          </a:xfrm>
          <a:prstGeom prst="rect">
            <a:avLst/>
          </a:prstGeom>
          <a:noFill/>
        </p:spPr>
        <p:txBody>
          <a:bodyPr wrap="square" rtlCol="0">
            <a:spAutoFit/>
          </a:bodyPr>
          <a:lstStyle/>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新民主主义社会</a:t>
            </a:r>
          </a:p>
        </p:txBody>
      </p:sp>
      <p:sp>
        <p:nvSpPr>
          <p:cNvPr id="4" name="内容占位符 3"/>
          <p:cNvSpPr>
            <a:spLocks noGrp="1"/>
          </p:cNvSpPr>
          <p:nvPr>
            <p:ph idx="1"/>
          </p:nvPr>
        </p:nvSpPr>
        <p:spPr>
          <a:xfrm>
            <a:off x="7289800" y="1943100"/>
            <a:ext cx="2847975" cy="1875790"/>
          </a:xfrm>
          <a:ln w="19050">
            <a:solidFill>
              <a:schemeClr val="tx1"/>
            </a:solidFill>
          </a:ln>
        </p:spPr>
        <p:txBody>
          <a:bodyPr>
            <a:noAutofit/>
          </a:bodyPr>
          <a:lstStyle/>
          <a:p>
            <a:pPr marL="0" indent="0" algn="l">
              <a:lnSpc>
                <a:spcPct val="100000"/>
              </a:lnSpc>
              <a:buNone/>
            </a:pPr>
            <a:r>
              <a:rPr lang="zh-CN" altLang="en-US">
                <a:sym typeface="+mn-ea"/>
              </a:rPr>
              <a:t>三大改造：</a:t>
            </a:r>
          </a:p>
          <a:p>
            <a:pPr marL="0" indent="0" algn="l">
              <a:lnSpc>
                <a:spcPct val="100000"/>
              </a:lnSpc>
              <a:buNone/>
            </a:pPr>
            <a:r>
              <a:rPr lang="en-US" altLang="zh-CN">
                <a:sym typeface="+mn-ea"/>
              </a:rPr>
              <a:t>1</a:t>
            </a:r>
            <a:r>
              <a:rPr lang="zh-CN" altLang="en-US">
                <a:sym typeface="+mn-ea"/>
              </a:rPr>
              <a:t>、农业</a:t>
            </a:r>
          </a:p>
          <a:p>
            <a:pPr marL="0" indent="0" algn="l">
              <a:lnSpc>
                <a:spcPct val="100000"/>
              </a:lnSpc>
              <a:buNone/>
            </a:pPr>
            <a:r>
              <a:rPr lang="en-US" altLang="zh-CN">
                <a:sym typeface="+mn-ea"/>
              </a:rPr>
              <a:t>2</a:t>
            </a:r>
            <a:r>
              <a:rPr lang="zh-CN" altLang="en-US">
                <a:sym typeface="+mn-ea"/>
              </a:rPr>
              <a:t>、手工业</a:t>
            </a:r>
          </a:p>
          <a:p>
            <a:pPr marL="0" indent="0" algn="l">
              <a:lnSpc>
                <a:spcPct val="100000"/>
              </a:lnSpc>
              <a:buNone/>
            </a:pPr>
            <a:r>
              <a:rPr lang="en-US" altLang="zh-CN">
                <a:sym typeface="+mn-ea"/>
              </a:rPr>
              <a:t>3</a:t>
            </a:r>
            <a:r>
              <a:rPr lang="zh-CN" altLang="en-US">
                <a:sym typeface="+mn-ea"/>
              </a:rPr>
              <a:t>、资本主义工商业</a:t>
            </a:r>
          </a:p>
        </p:txBody>
      </p:sp>
      <p:pic>
        <p:nvPicPr>
          <p:cNvPr id="15" name="图片 14"/>
          <p:cNvPicPr>
            <a:picLocks noChangeAspect="1"/>
          </p:cNvPicPr>
          <p:nvPr/>
        </p:nvPicPr>
        <p:blipFill>
          <a:blip r:embed="rId5">
            <a:clrChange>
              <a:clrFrom>
                <a:srgbClr val="FFFFFF">
                  <a:alpha val="100000"/>
                </a:srgbClr>
              </a:clrFrom>
              <a:clrTo>
                <a:srgbClr val="FFFFFF">
                  <a:alpha val="100000"/>
                  <a:alpha val="0"/>
                </a:srgbClr>
              </a:clrTo>
            </a:clrChange>
          </a:blip>
          <a:srcRect l="3213" t="416" r="982" b="3153"/>
          <a:stretch>
            <a:fillRect/>
          </a:stretch>
        </p:blipFill>
        <p:spPr>
          <a:xfrm>
            <a:off x="7403465" y="1454150"/>
            <a:ext cx="2349500" cy="2364740"/>
          </a:xfrm>
          <a:prstGeom prst="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1371600" y="1612900"/>
            <a:ext cx="10158730" cy="2901950"/>
          </a:xfrm>
        </p:spPr>
        <p:txBody>
          <a:bodyPr>
            <a:noAutofit/>
          </a:bodyPr>
          <a:lstStyle/>
          <a:p>
            <a:pPr marL="0" indent="0" algn="ctr">
              <a:lnSpc>
                <a:spcPct val="150000"/>
              </a:lnSpc>
              <a:buNone/>
            </a:pPr>
            <a:r>
              <a:rPr lang="zh-CN" altLang="en-US" sz="4000">
                <a:sym typeface="+mn-ea"/>
              </a:rPr>
              <a:t>历时</a:t>
            </a:r>
            <a:r>
              <a:rPr lang="en-US" altLang="zh-CN" sz="4000">
                <a:sym typeface="+mn-ea"/>
              </a:rPr>
              <a:t>7</a:t>
            </a:r>
            <a:r>
              <a:rPr lang="zh-CN" altLang="en-US" sz="4000">
                <a:sym typeface="+mn-ea"/>
              </a:rPr>
              <a:t>年，</a:t>
            </a:r>
          </a:p>
          <a:p>
            <a:pPr marL="0" indent="0" algn="ctr">
              <a:lnSpc>
                <a:spcPct val="150000"/>
              </a:lnSpc>
              <a:buNone/>
            </a:pPr>
            <a:r>
              <a:rPr lang="zh-CN" altLang="en-US" sz="4000">
                <a:sym typeface="+mn-ea"/>
              </a:rPr>
              <a:t>我们终于轰轰烈烈、浩浩荡荡地进入了</a:t>
            </a:r>
          </a:p>
          <a:p>
            <a:pPr marL="0" indent="0" algn="ctr">
              <a:lnSpc>
                <a:spcPct val="150000"/>
              </a:lnSpc>
              <a:buNone/>
            </a:pPr>
            <a:r>
              <a:rPr lang="zh-CN" altLang="en-US" sz="4000">
                <a:sym typeface="+mn-ea"/>
              </a:rPr>
              <a:t>社会主义社会</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838200" y="3963035"/>
            <a:ext cx="10819130" cy="1200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8" name="object 66"/>
          <p:cNvSpPr/>
          <p:nvPr/>
        </p:nvSpPr>
        <p:spPr>
          <a:xfrm>
            <a:off x="1404653" y="2218928"/>
            <a:ext cx="1194574" cy="1765553"/>
          </a:xfrm>
          <a:prstGeom prst="rect">
            <a:avLst/>
          </a:prstGeom>
          <a:blipFill>
            <a:blip r:embed="rId2" cstate="print"/>
            <a:stretch>
              <a:fillRect/>
            </a:stretch>
          </a:blipFill>
        </p:spPr>
        <p:txBody>
          <a:bodyPr wrap="square" lIns="0" tIns="0" rIns="0" bIns="0" rtlCol="0"/>
          <a:lstStyle/>
          <a:p>
            <a:endParaRPr/>
          </a:p>
        </p:txBody>
      </p:sp>
      <p:sp>
        <p:nvSpPr>
          <p:cNvPr id="9" name="object 60"/>
          <p:cNvSpPr/>
          <p:nvPr/>
        </p:nvSpPr>
        <p:spPr>
          <a:xfrm>
            <a:off x="3217076" y="3818972"/>
            <a:ext cx="88264" cy="193039"/>
          </a:xfrm>
          <a:prstGeom prst="rect">
            <a:avLst/>
          </a:prstGeom>
          <a:blipFill>
            <a:blip r:embed="rId3" cstate="print"/>
            <a:stretch>
              <a:fillRect/>
            </a:stretch>
          </a:blipFill>
        </p:spPr>
        <p:txBody>
          <a:bodyPr wrap="square" lIns="0" tIns="0" rIns="0" bIns="0" rtlCol="0"/>
          <a:lstStyle/>
          <a:p>
            <a:endParaRPr/>
          </a:p>
        </p:txBody>
      </p:sp>
      <p:sp>
        <p:nvSpPr>
          <p:cNvPr id="10" name="object 61"/>
          <p:cNvSpPr txBox="1"/>
          <p:nvPr/>
        </p:nvSpPr>
        <p:spPr>
          <a:xfrm>
            <a:off x="2339172" y="389802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3242793" y="173631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4787265" y="2568575"/>
            <a:ext cx="768350" cy="1438910"/>
          </a:xfrm>
          <a:prstGeom prst="rect">
            <a:avLst/>
          </a:prstGeom>
          <a:blipFill>
            <a:blip r:embed="rId4" cstate="print"/>
            <a:stretch>
              <a:fillRect/>
            </a:stretch>
          </a:blipFill>
        </p:spPr>
        <p:txBody>
          <a:bodyPr wrap="square" lIns="0" tIns="0" rIns="0" bIns="0" rtlCol="0"/>
          <a:lstStyle/>
          <a:p>
            <a:endParaRPr/>
          </a:p>
        </p:txBody>
      </p:sp>
      <p:sp>
        <p:nvSpPr>
          <p:cNvPr id="13" name="object 69"/>
          <p:cNvSpPr/>
          <p:nvPr/>
        </p:nvSpPr>
        <p:spPr>
          <a:xfrm>
            <a:off x="4180205" y="2568575"/>
            <a:ext cx="776605" cy="1426845"/>
          </a:xfrm>
          <a:prstGeom prst="rect">
            <a:avLst/>
          </a:prstGeom>
          <a:blipFill>
            <a:blip r:embed="rId2" cstate="print"/>
            <a:stretch>
              <a:fillRect/>
            </a:stretch>
          </a:blipFill>
        </p:spPr>
        <p:txBody>
          <a:bodyPr wrap="square" lIns="0" tIns="0" rIns="0" bIns="0" rtlCol="0"/>
          <a:lstStyle/>
          <a:p>
            <a:endParaRPr/>
          </a:p>
        </p:txBody>
      </p:sp>
      <p:sp>
        <p:nvSpPr>
          <p:cNvPr id="17" name="文本框 16"/>
          <p:cNvSpPr txBox="1"/>
          <p:nvPr/>
        </p:nvSpPr>
        <p:spPr>
          <a:xfrm>
            <a:off x="4007485" y="4030980"/>
            <a:ext cx="1548130" cy="706755"/>
          </a:xfrm>
          <a:prstGeom prst="rect">
            <a:avLst/>
          </a:prstGeom>
          <a:noFill/>
        </p:spPr>
        <p:txBody>
          <a:bodyPr wrap="square" rtlCol="0">
            <a:spAutoFit/>
          </a:bodyPr>
          <a:lstStyle/>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半殖民地</a:t>
            </a:r>
          </a:p>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半封建社会</a:t>
            </a:r>
          </a:p>
        </p:txBody>
      </p:sp>
      <p:sp>
        <p:nvSpPr>
          <p:cNvPr id="18" name="文本框 17"/>
          <p:cNvSpPr txBox="1"/>
          <p:nvPr/>
        </p:nvSpPr>
        <p:spPr>
          <a:xfrm>
            <a:off x="1245044" y="4095831"/>
            <a:ext cx="1513114" cy="398780"/>
          </a:xfrm>
          <a:prstGeom prst="rect">
            <a:avLst/>
          </a:prstGeom>
          <a:noFill/>
        </p:spPr>
        <p:txBody>
          <a:bodyPr wrap="square" rtlCol="0">
            <a:spAutoFit/>
          </a:bodyPr>
          <a:lstStyle/>
          <a:p>
            <a:r>
              <a:rPr kumimoji="1" lang="zh-CN" altLang="en-US" sz="2000" b="1">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000" b="1" dirty="0">
              <a:latin typeface="黑体" panose="02010609060101010101" pitchFamily="49" charset="-122"/>
              <a:ea typeface="黑体" panose="02010609060101010101" pitchFamily="49" charset="-122"/>
              <a:cs typeface="黑体" panose="02010609060101010101" pitchFamily="49" charset="-122"/>
            </a:endParaRPr>
          </a:p>
        </p:txBody>
      </p:sp>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3" name="object 61"/>
          <p:cNvSpPr txBox="1"/>
          <p:nvPr/>
        </p:nvSpPr>
        <p:spPr>
          <a:xfrm>
            <a:off x="5192862" y="399518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1949</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sz="2000" dirty="0">
                <a:latin typeface="黑体" panose="02010609060101010101" pitchFamily="49" charset="-122"/>
                <a:ea typeface="黑体" panose="02010609060101010101" pitchFamily="49" charset="-122"/>
                <a:cs typeface="黑体" panose="02010609060101010101" pitchFamily="49" charset="-122"/>
              </a:rPr>
              <a:t>新中国成立</a:t>
            </a:r>
          </a:p>
        </p:txBody>
      </p:sp>
      <p:sp>
        <p:nvSpPr>
          <p:cNvPr id="5" name="object 62"/>
          <p:cNvSpPr/>
          <p:nvPr/>
        </p:nvSpPr>
        <p:spPr>
          <a:xfrm>
            <a:off x="6095848" y="173631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7" name="object 60"/>
          <p:cNvSpPr/>
          <p:nvPr/>
        </p:nvSpPr>
        <p:spPr>
          <a:xfrm>
            <a:off x="6052351" y="3818972"/>
            <a:ext cx="88264" cy="193039"/>
          </a:xfrm>
          <a:prstGeom prst="rect">
            <a:avLst/>
          </a:prstGeom>
          <a:blipFill>
            <a:blip r:embed="rId3" cstate="print"/>
            <a:stretch>
              <a:fillRect/>
            </a:stretch>
          </a:blipFill>
        </p:spPr>
        <p:txBody>
          <a:bodyPr wrap="square" lIns="0" tIns="0" rIns="0" bIns="0" rtlCol="0"/>
          <a:lstStyle/>
          <a:p>
            <a:endParaRPr/>
          </a:p>
        </p:txBody>
      </p:sp>
      <p:sp>
        <p:nvSpPr>
          <p:cNvPr id="14" name="文本框 13"/>
          <p:cNvSpPr txBox="1"/>
          <p:nvPr/>
        </p:nvSpPr>
        <p:spPr>
          <a:xfrm>
            <a:off x="6777355" y="4030980"/>
            <a:ext cx="1548130" cy="706755"/>
          </a:xfrm>
          <a:prstGeom prst="rect">
            <a:avLst/>
          </a:prstGeom>
          <a:noFill/>
        </p:spPr>
        <p:txBody>
          <a:bodyPr wrap="square" rtlCol="0">
            <a:spAutoFit/>
          </a:bodyPr>
          <a:lstStyle/>
          <a:p>
            <a:pPr algn="ctr"/>
            <a:r>
              <a:rPr kumimoji="1" lang="zh-CN" altLang="en-US" sz="2000" b="1" dirty="0">
                <a:latin typeface="黑体" panose="02010609060101010101" pitchFamily="49" charset="-122"/>
                <a:ea typeface="黑体" panose="02010609060101010101" pitchFamily="49" charset="-122"/>
                <a:cs typeface="黑体" panose="02010609060101010101" pitchFamily="49" charset="-122"/>
              </a:rPr>
              <a:t>新民主主义社会</a:t>
            </a:r>
          </a:p>
        </p:txBody>
      </p:sp>
      <p:sp>
        <p:nvSpPr>
          <p:cNvPr id="19" name="object 61"/>
          <p:cNvSpPr txBox="1"/>
          <p:nvPr/>
        </p:nvSpPr>
        <p:spPr>
          <a:xfrm>
            <a:off x="8226257" y="3995184"/>
            <a:ext cx="1807210" cy="105283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1956</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三大改造完成</a:t>
            </a:r>
          </a:p>
        </p:txBody>
      </p:sp>
      <p:sp>
        <p:nvSpPr>
          <p:cNvPr id="20" name="object 62"/>
          <p:cNvSpPr/>
          <p:nvPr/>
        </p:nvSpPr>
        <p:spPr>
          <a:xfrm>
            <a:off x="9016213" y="175536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21" name="object 60"/>
          <p:cNvSpPr/>
          <p:nvPr/>
        </p:nvSpPr>
        <p:spPr>
          <a:xfrm>
            <a:off x="8994941" y="3838022"/>
            <a:ext cx="88264" cy="193039"/>
          </a:xfrm>
          <a:prstGeom prst="rect">
            <a:avLst/>
          </a:prstGeom>
          <a:blipFill>
            <a:blip r:embed="rId3" cstate="print"/>
            <a:stretch>
              <a:fillRect/>
            </a:stretch>
          </a:blipFill>
        </p:spPr>
        <p:txBody>
          <a:bodyPr wrap="square" lIns="0" tIns="0" rIns="0" bIns="0" rtlCol="0"/>
          <a:lstStyle/>
          <a:p>
            <a:endParaRPr/>
          </a:p>
        </p:txBody>
      </p:sp>
      <p:sp>
        <p:nvSpPr>
          <p:cNvPr id="23" name="内容占位符 22"/>
          <p:cNvSpPr>
            <a:spLocks noGrp="1"/>
          </p:cNvSpPr>
          <p:nvPr>
            <p:ph idx="1"/>
          </p:nvPr>
        </p:nvSpPr>
        <p:spPr>
          <a:xfrm>
            <a:off x="6497320" y="2560955"/>
            <a:ext cx="2080260" cy="1423035"/>
          </a:xfrm>
          <a:ln w="19050">
            <a:solidFill>
              <a:schemeClr val="tx1"/>
            </a:solidFill>
          </a:ln>
        </p:spPr>
        <p:txBody>
          <a:bodyPr>
            <a:noAutofit/>
          </a:bodyPr>
          <a:lstStyle/>
          <a:p>
            <a:pPr marL="0" indent="0" algn="l">
              <a:lnSpc>
                <a:spcPct val="100000"/>
              </a:lnSpc>
              <a:buNone/>
            </a:pPr>
            <a:r>
              <a:rPr lang="zh-CN" altLang="en-US" sz="1600">
                <a:sym typeface="+mn-ea"/>
              </a:rPr>
              <a:t>三大改造：</a:t>
            </a:r>
          </a:p>
          <a:p>
            <a:pPr marL="0" indent="0" algn="l">
              <a:lnSpc>
                <a:spcPct val="100000"/>
              </a:lnSpc>
              <a:buNone/>
            </a:pPr>
            <a:r>
              <a:rPr lang="en-US" altLang="zh-CN" sz="1600">
                <a:sym typeface="+mn-ea"/>
              </a:rPr>
              <a:t>1</a:t>
            </a:r>
            <a:r>
              <a:rPr lang="zh-CN" altLang="en-US" sz="1600">
                <a:sym typeface="+mn-ea"/>
              </a:rPr>
              <a:t>、农业</a:t>
            </a:r>
          </a:p>
          <a:p>
            <a:pPr marL="0" indent="0" algn="l">
              <a:lnSpc>
                <a:spcPct val="100000"/>
              </a:lnSpc>
              <a:buNone/>
            </a:pPr>
            <a:r>
              <a:rPr lang="en-US" altLang="zh-CN" sz="1600">
                <a:sym typeface="+mn-ea"/>
              </a:rPr>
              <a:t>2</a:t>
            </a:r>
            <a:r>
              <a:rPr lang="zh-CN" altLang="en-US" sz="1600">
                <a:sym typeface="+mn-ea"/>
              </a:rPr>
              <a:t>、手工业</a:t>
            </a:r>
          </a:p>
          <a:p>
            <a:pPr marL="0" indent="0" algn="l">
              <a:lnSpc>
                <a:spcPct val="100000"/>
              </a:lnSpc>
              <a:buNone/>
            </a:pPr>
            <a:r>
              <a:rPr lang="en-US" altLang="zh-CN" sz="1600">
                <a:sym typeface="+mn-ea"/>
              </a:rPr>
              <a:t>3</a:t>
            </a:r>
            <a:r>
              <a:rPr lang="zh-CN" altLang="en-US" sz="1600">
                <a:sym typeface="+mn-ea"/>
              </a:rPr>
              <a:t>、资本主义工商业</a:t>
            </a:r>
          </a:p>
        </p:txBody>
      </p:sp>
      <p:pic>
        <p:nvPicPr>
          <p:cNvPr id="24" name="图片 23"/>
          <p:cNvPicPr>
            <a:picLocks noChangeAspect="1"/>
          </p:cNvPicPr>
          <p:nvPr/>
        </p:nvPicPr>
        <p:blipFill>
          <a:blip r:embed="rId5">
            <a:clrChange>
              <a:clrFrom>
                <a:srgbClr val="FFFFFF">
                  <a:alpha val="100000"/>
                </a:srgbClr>
              </a:clrFrom>
              <a:clrTo>
                <a:srgbClr val="FFFFFF">
                  <a:alpha val="100000"/>
                  <a:alpha val="0"/>
                </a:srgbClr>
              </a:clrTo>
            </a:clrChange>
          </a:blip>
          <a:srcRect l="3213" t="416" r="982" b="3153"/>
          <a:stretch>
            <a:fillRect/>
          </a:stretch>
        </p:blipFill>
        <p:spPr>
          <a:xfrm>
            <a:off x="6777355" y="2453640"/>
            <a:ext cx="1520190" cy="1530350"/>
          </a:xfrm>
          <a:prstGeom prst="rect">
            <a:avLst/>
          </a:prstGeom>
        </p:spPr>
      </p:pic>
      <p:sp>
        <p:nvSpPr>
          <p:cNvPr id="4" name="文本框 3"/>
          <p:cNvSpPr txBox="1"/>
          <p:nvPr/>
        </p:nvSpPr>
        <p:spPr>
          <a:xfrm>
            <a:off x="9260205" y="2625090"/>
            <a:ext cx="2256790" cy="953135"/>
          </a:xfrm>
          <a:prstGeom prst="rect">
            <a:avLst/>
          </a:prstGeom>
          <a:noFill/>
        </p:spPr>
        <p:txBody>
          <a:bodyPr wrap="square" rtlCol="0">
            <a:spAutoFit/>
          </a:bodyPr>
          <a:lstStyle/>
          <a:p>
            <a:pPr algn="ctr"/>
            <a:r>
              <a:rPr kumimoji="1" lang="zh-CN" altLang="en-US" sz="2800" b="1" dirty="0">
                <a:latin typeface="黑体" panose="02010609060101010101" pitchFamily="49" charset="-122"/>
                <a:ea typeface="黑体" panose="02010609060101010101" pitchFamily="49" charset="-122"/>
                <a:cs typeface="黑体" panose="02010609060101010101" pitchFamily="49" charset="-122"/>
              </a:rPr>
              <a:t>社会主义</a:t>
            </a:r>
          </a:p>
          <a:p>
            <a:pPr algn="ctr"/>
            <a:r>
              <a:rPr kumimoji="1" lang="zh-CN" altLang="en-US" sz="2800" b="1" dirty="0">
                <a:latin typeface="黑体" panose="02010609060101010101" pitchFamily="49" charset="-122"/>
                <a:ea typeface="黑体" panose="02010609060101010101" pitchFamily="49" charset="-122"/>
                <a:cs typeface="黑体" panose="02010609060101010101" pitchFamily="49" charset="-122"/>
              </a:rPr>
              <a:t>社会</a:t>
            </a:r>
          </a:p>
        </p:txBody>
      </p:sp>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2778125"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
        <p:nvSpPr>
          <p:cNvPr id="5" name="内容占位符 4"/>
          <p:cNvSpPr>
            <a:spLocks noGrp="1"/>
          </p:cNvSpPr>
          <p:nvPr>
            <p:ph idx="1"/>
          </p:nvPr>
        </p:nvSpPr>
        <p:spPr>
          <a:xfrm>
            <a:off x="4309745" y="1217295"/>
            <a:ext cx="4382770" cy="1113155"/>
          </a:xfrm>
        </p:spPr>
        <p:txBody>
          <a:bodyPr>
            <a:noAutofit/>
          </a:bodyPr>
          <a:lstStyle/>
          <a:p>
            <a:pPr marL="0" indent="0" algn="l">
              <a:lnSpc>
                <a:spcPct val="150000"/>
              </a:lnSpc>
              <a:buNone/>
            </a:pPr>
            <a:r>
              <a:rPr lang="zh-CN" altLang="en-US" sz="4000">
                <a:sym typeface="+mn-ea"/>
              </a:rPr>
              <a:t>翻开了新篇章</a:t>
            </a:r>
          </a:p>
        </p:txBody>
      </p:sp>
      <p:pic>
        <p:nvPicPr>
          <p:cNvPr id="4" name="图片 3"/>
          <p:cNvPicPr>
            <a:picLocks noChangeAspect="1"/>
          </p:cNvPicPr>
          <p:nvPr/>
        </p:nvPicPr>
        <p:blipFill>
          <a:blip r:embed="rId3"/>
          <a:srcRect r="1411" b="32080"/>
          <a:stretch>
            <a:fillRect/>
          </a:stretch>
        </p:blipFill>
        <p:spPr>
          <a:xfrm>
            <a:off x="3057525" y="2330450"/>
            <a:ext cx="6076950" cy="4186555"/>
          </a:xfrm>
          <a:prstGeom prst="rect">
            <a:avLst/>
          </a:prstGeom>
        </p:spPr>
      </p:pic>
      <p:sp>
        <p:nvSpPr>
          <p:cNvPr id="220" name=" 220"/>
          <p:cNvSpPr/>
          <p:nvPr/>
        </p:nvSpPr>
        <p:spPr>
          <a:xfrm>
            <a:off x="0" y="-9525"/>
            <a:ext cx="318897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Ⅰ：第一次脱贫计划</a:t>
            </a:r>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2985" y="960120"/>
            <a:ext cx="10515600" cy="4351338"/>
          </a:xfrm>
        </p:spPr>
        <p:txBody>
          <a:bodyPr>
            <a:noAutofit/>
          </a:bodyPr>
          <a:lstStyle/>
          <a:p>
            <a:pPr marL="0" indent="0">
              <a:lnSpc>
                <a:spcPct val="200000"/>
              </a:lnSpc>
              <a:buNone/>
            </a:pPr>
            <a:r>
              <a:rPr lang="zh-CN" altLang="en-US"/>
              <a:t>在农业合作化运动中具有社会主义萌芽性质的经济组织形式是（ ）</a:t>
            </a:r>
          </a:p>
          <a:p>
            <a:pPr marL="0" indent="0">
              <a:lnSpc>
                <a:spcPct val="200000"/>
              </a:lnSpc>
              <a:buNone/>
            </a:pPr>
            <a:r>
              <a:rPr lang="zh-CN" altLang="en-US"/>
              <a:t>A:</a:t>
            </a:r>
            <a:r>
              <a:rPr lang="zh-CN" altLang="en-US">
                <a:sym typeface="+mn-ea"/>
              </a:rPr>
              <a:t>高级农业生产合作社</a:t>
            </a:r>
            <a:endParaRPr lang="zh-CN" altLang="en-US"/>
          </a:p>
          <a:p>
            <a:pPr marL="0" indent="0">
              <a:lnSpc>
                <a:spcPct val="200000"/>
              </a:lnSpc>
              <a:buNone/>
            </a:pPr>
            <a:r>
              <a:rPr lang="zh-CN" altLang="en-US"/>
              <a:t>B:</a:t>
            </a:r>
            <a:r>
              <a:rPr lang="zh-CN" altLang="en-US">
                <a:sym typeface="+mn-ea"/>
              </a:rPr>
              <a:t>人民公社</a:t>
            </a:r>
            <a:endParaRPr lang="zh-CN" altLang="en-US"/>
          </a:p>
          <a:p>
            <a:pPr marL="0" indent="0">
              <a:lnSpc>
                <a:spcPct val="200000"/>
              </a:lnSpc>
              <a:buNone/>
            </a:pPr>
            <a:r>
              <a:rPr lang="zh-CN" altLang="en-US"/>
              <a:t>C:</a:t>
            </a:r>
            <a:r>
              <a:rPr lang="zh-CN" altLang="en-US">
                <a:sym typeface="+mn-ea"/>
              </a:rPr>
              <a:t>互助组 </a:t>
            </a:r>
            <a:endParaRPr lang="zh-CN" altLang="en-US"/>
          </a:p>
          <a:p>
            <a:pPr marL="0" indent="0">
              <a:lnSpc>
                <a:spcPct val="200000"/>
              </a:lnSpc>
              <a:buNone/>
            </a:pPr>
            <a:r>
              <a:rPr lang="zh-CN" altLang="en-US"/>
              <a:t>D:</a:t>
            </a:r>
            <a:r>
              <a:rPr lang="zh-CN" altLang="en-US">
                <a:sym typeface="+mn-ea"/>
              </a:rPr>
              <a:t>初级农业生产合作社</a:t>
            </a:r>
            <a:endParaRPr lang="zh-CN" altLang="en-US"/>
          </a:p>
          <a:p>
            <a:pPr marL="0" indent="0">
              <a:lnSpc>
                <a:spcPct val="200000"/>
              </a:lnSpc>
              <a:buNone/>
            </a:pPr>
            <a:endParaRPr lang="en-US" altLang="zh-CN"/>
          </a:p>
        </p:txBody>
      </p:sp>
      <p:sp>
        <p:nvSpPr>
          <p:cNvPr id="220" name=" 220"/>
          <p:cNvSpPr/>
          <p:nvPr/>
        </p:nvSpPr>
        <p:spPr>
          <a:xfrm>
            <a:off x="0" y="-9525"/>
            <a:ext cx="191135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练一练</a:t>
            </a:r>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2985" y="960120"/>
            <a:ext cx="10515600" cy="4351338"/>
          </a:xfrm>
        </p:spPr>
        <p:txBody>
          <a:bodyPr>
            <a:noAutofit/>
          </a:bodyPr>
          <a:lstStyle/>
          <a:p>
            <a:pPr marL="0" indent="0">
              <a:lnSpc>
                <a:spcPct val="200000"/>
              </a:lnSpc>
              <a:buNone/>
            </a:pPr>
            <a:r>
              <a:rPr lang="zh-CN" altLang="en-US"/>
              <a:t>在农业合作化运动中具有社会主义萌芽性质的经济组织形式是（ ）</a:t>
            </a:r>
          </a:p>
          <a:p>
            <a:pPr marL="0" indent="0">
              <a:lnSpc>
                <a:spcPct val="200000"/>
              </a:lnSpc>
              <a:buNone/>
            </a:pPr>
            <a:r>
              <a:rPr lang="zh-CN" altLang="en-US"/>
              <a:t>A:</a:t>
            </a:r>
            <a:r>
              <a:rPr lang="zh-CN" altLang="en-US">
                <a:sym typeface="+mn-ea"/>
              </a:rPr>
              <a:t>高级农业生产合作社</a:t>
            </a:r>
            <a:endParaRPr lang="zh-CN" altLang="en-US"/>
          </a:p>
          <a:p>
            <a:pPr marL="0" indent="0">
              <a:lnSpc>
                <a:spcPct val="200000"/>
              </a:lnSpc>
              <a:buNone/>
            </a:pPr>
            <a:r>
              <a:rPr lang="zh-CN" altLang="en-US"/>
              <a:t>B:</a:t>
            </a:r>
            <a:r>
              <a:rPr lang="zh-CN" altLang="en-US">
                <a:sym typeface="+mn-ea"/>
              </a:rPr>
              <a:t>人民公社</a:t>
            </a:r>
            <a:endParaRPr lang="zh-CN" altLang="en-US"/>
          </a:p>
          <a:p>
            <a:pPr marL="0" indent="0">
              <a:lnSpc>
                <a:spcPct val="200000"/>
              </a:lnSpc>
              <a:buNone/>
            </a:pPr>
            <a:r>
              <a:rPr lang="zh-CN" altLang="en-US">
                <a:solidFill>
                  <a:srgbClr val="C00000"/>
                </a:solidFill>
              </a:rPr>
              <a:t>C:</a:t>
            </a:r>
            <a:r>
              <a:rPr lang="zh-CN" altLang="en-US">
                <a:solidFill>
                  <a:srgbClr val="C00000"/>
                </a:solidFill>
                <a:sym typeface="+mn-ea"/>
              </a:rPr>
              <a:t>互助组 </a:t>
            </a:r>
            <a:endParaRPr lang="zh-CN" altLang="en-US"/>
          </a:p>
          <a:p>
            <a:pPr marL="0" indent="0">
              <a:lnSpc>
                <a:spcPct val="200000"/>
              </a:lnSpc>
              <a:buNone/>
            </a:pPr>
            <a:r>
              <a:rPr lang="zh-CN" altLang="en-US"/>
              <a:t>D:</a:t>
            </a:r>
            <a:r>
              <a:rPr lang="zh-CN" altLang="en-US">
                <a:sym typeface="+mn-ea"/>
              </a:rPr>
              <a:t>初级农业生产合作社</a:t>
            </a:r>
            <a:endParaRPr lang="zh-CN" altLang="en-US"/>
          </a:p>
          <a:p>
            <a:pPr marL="0" indent="0">
              <a:lnSpc>
                <a:spcPct val="200000"/>
              </a:lnSpc>
              <a:buNone/>
            </a:pPr>
            <a:r>
              <a:rPr lang="zh-CN" altLang="en-US"/>
              <a:t>答案：</a:t>
            </a:r>
            <a:r>
              <a:rPr lang="en-US" altLang="zh-CN"/>
              <a:t>C</a:t>
            </a:r>
          </a:p>
        </p:txBody>
      </p:sp>
      <p:sp>
        <p:nvSpPr>
          <p:cNvPr id="220" name=" 220"/>
          <p:cNvSpPr/>
          <p:nvPr/>
        </p:nvSpPr>
        <p:spPr>
          <a:xfrm>
            <a:off x="0" y="-9525"/>
            <a:ext cx="191135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练一练</a:t>
            </a:r>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92530" y="988695"/>
            <a:ext cx="10161270" cy="5188585"/>
          </a:xfrm>
        </p:spPr>
        <p:txBody>
          <a:bodyPr/>
          <a:lstStyle/>
          <a:p>
            <a:pPr marL="0" indent="0">
              <a:lnSpc>
                <a:spcPct val="150000"/>
              </a:lnSpc>
              <a:buNone/>
            </a:pPr>
            <a:r>
              <a:rPr lang="zh-CN" altLang="en-US"/>
              <a:t>全行业公私合营实行以前，对企业利润的分配方案是（ ）</a:t>
            </a:r>
          </a:p>
          <a:p>
            <a:pPr marL="0" indent="0">
              <a:lnSpc>
                <a:spcPct val="150000"/>
              </a:lnSpc>
              <a:buNone/>
            </a:pPr>
            <a:r>
              <a:rPr lang="zh-CN" altLang="en-US"/>
              <a:t>A:定股定息 </a:t>
            </a:r>
          </a:p>
          <a:p>
            <a:pPr marL="0" indent="0">
              <a:lnSpc>
                <a:spcPct val="150000"/>
              </a:lnSpc>
              <a:buNone/>
            </a:pPr>
            <a:r>
              <a:rPr lang="zh-CN" altLang="en-US"/>
              <a:t>B:四马分肥 </a:t>
            </a:r>
          </a:p>
          <a:p>
            <a:pPr marL="0" indent="0">
              <a:lnSpc>
                <a:spcPct val="150000"/>
              </a:lnSpc>
              <a:buNone/>
            </a:pPr>
            <a:r>
              <a:rPr lang="zh-CN" altLang="en-US"/>
              <a:t>C:加工订货</a:t>
            </a:r>
          </a:p>
          <a:p>
            <a:pPr marL="0" indent="0">
              <a:lnSpc>
                <a:spcPct val="150000"/>
              </a:lnSpc>
              <a:buNone/>
            </a:pPr>
            <a:r>
              <a:rPr lang="zh-CN" altLang="en-US"/>
              <a:t>D:统购包销</a:t>
            </a:r>
          </a:p>
          <a:p>
            <a:pPr marL="0" indent="0">
              <a:lnSpc>
                <a:spcPct val="150000"/>
              </a:lnSpc>
              <a:buNone/>
            </a:pPr>
            <a:endParaRPr lang="zh-CN" altLang="en-US"/>
          </a:p>
        </p:txBody>
      </p:sp>
      <p:sp>
        <p:nvSpPr>
          <p:cNvPr id="220" name=" 220"/>
          <p:cNvSpPr/>
          <p:nvPr/>
        </p:nvSpPr>
        <p:spPr>
          <a:xfrm>
            <a:off x="0" y="-9525"/>
            <a:ext cx="191135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练一练</a:t>
            </a: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92530" y="988695"/>
            <a:ext cx="10161270" cy="5188585"/>
          </a:xfrm>
        </p:spPr>
        <p:txBody>
          <a:bodyPr/>
          <a:lstStyle/>
          <a:p>
            <a:pPr marL="0" indent="0">
              <a:lnSpc>
                <a:spcPct val="150000"/>
              </a:lnSpc>
              <a:buNone/>
            </a:pPr>
            <a:r>
              <a:rPr lang="zh-CN" altLang="en-US"/>
              <a:t>全行业公私合营实行以前，对企业利润的分配方案是（ ）</a:t>
            </a:r>
          </a:p>
          <a:p>
            <a:pPr marL="0" indent="0">
              <a:lnSpc>
                <a:spcPct val="150000"/>
              </a:lnSpc>
              <a:buNone/>
            </a:pPr>
            <a:r>
              <a:rPr lang="zh-CN" altLang="en-US"/>
              <a:t>A:定股定息 </a:t>
            </a:r>
          </a:p>
          <a:p>
            <a:pPr marL="0" indent="0">
              <a:lnSpc>
                <a:spcPct val="150000"/>
              </a:lnSpc>
              <a:buNone/>
            </a:pPr>
            <a:r>
              <a:rPr lang="zh-CN" altLang="en-US">
                <a:solidFill>
                  <a:srgbClr val="C00000"/>
                </a:solidFill>
              </a:rPr>
              <a:t>B:四马分肥 </a:t>
            </a:r>
            <a:endParaRPr lang="zh-CN" altLang="en-US"/>
          </a:p>
          <a:p>
            <a:pPr marL="0" indent="0">
              <a:lnSpc>
                <a:spcPct val="150000"/>
              </a:lnSpc>
              <a:buNone/>
            </a:pPr>
            <a:r>
              <a:rPr lang="zh-CN" altLang="en-US"/>
              <a:t>C:加工订货</a:t>
            </a:r>
          </a:p>
          <a:p>
            <a:pPr marL="0" indent="0">
              <a:lnSpc>
                <a:spcPct val="150000"/>
              </a:lnSpc>
              <a:buNone/>
            </a:pPr>
            <a:r>
              <a:rPr lang="zh-CN" altLang="en-US"/>
              <a:t>D:统购包销</a:t>
            </a:r>
          </a:p>
          <a:p>
            <a:pPr marL="0" indent="0">
              <a:lnSpc>
                <a:spcPct val="150000"/>
              </a:lnSpc>
              <a:buNone/>
            </a:pPr>
            <a:r>
              <a:rPr lang="zh-CN" altLang="en-US"/>
              <a:t>答案：B</a:t>
            </a:r>
          </a:p>
        </p:txBody>
      </p:sp>
      <p:sp>
        <p:nvSpPr>
          <p:cNvPr id="220" name=" 220"/>
          <p:cNvSpPr/>
          <p:nvPr/>
        </p:nvSpPr>
        <p:spPr>
          <a:xfrm>
            <a:off x="0" y="-9525"/>
            <a:ext cx="191135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练一练</a:t>
            </a: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502" y="2226291"/>
            <a:ext cx="5068807" cy="1979754"/>
            <a:chOff x="443" y="3498"/>
            <a:chExt cx="15138" cy="4496"/>
          </a:xfrm>
        </p:grpSpPr>
        <p:sp>
          <p:nvSpPr>
            <p:cNvPr id="2" name="圆角矩形 1"/>
            <p:cNvSpPr/>
            <p:nvPr/>
          </p:nvSpPr>
          <p:spPr>
            <a:xfrm>
              <a:off x="443" y="5182"/>
              <a:ext cx="7440"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近代中国的</a:t>
              </a:r>
              <a:r>
                <a:rPr lang="en-US" altLang="zh-CN" sz="2000">
                  <a:solidFill>
                    <a:schemeClr val="tx1"/>
                  </a:solidFill>
                  <a:latin typeface="微软雅黑" panose="020B0503020204020204" pitchFamily="34" charset="-122"/>
                  <a:ea typeface="微软雅黑" panose="020B0503020204020204" pitchFamily="34" charset="-122"/>
                </a:rPr>
                <a:t>2</a:t>
              </a:r>
              <a:r>
                <a:rPr lang="zh-CN" altLang="en-US" sz="2000">
                  <a:solidFill>
                    <a:schemeClr val="tx1"/>
                  </a:solidFill>
                  <a:latin typeface="微软雅黑" panose="020B0503020204020204" pitchFamily="34" charset="-122"/>
                  <a:ea typeface="微软雅黑" panose="020B0503020204020204" pitchFamily="34" charset="-122"/>
                </a:rPr>
                <a:t>个秘密</a:t>
              </a:r>
            </a:p>
          </p:txBody>
        </p:sp>
        <p:sp>
          <p:nvSpPr>
            <p:cNvPr id="4" name="左大括号 3"/>
            <p:cNvSpPr/>
            <p:nvPr/>
          </p:nvSpPr>
          <p:spPr>
            <a:xfrm>
              <a:off x="8213" y="3838"/>
              <a:ext cx="1083" cy="3849"/>
            </a:xfrm>
            <a:prstGeom prst="leftBrace">
              <a:avLst>
                <a:gd name="adj1" fmla="val 8333"/>
                <a:gd name="adj2" fmla="val 50001"/>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solidFill>
              </a:endParaRPr>
            </a:p>
          </p:txBody>
        </p:sp>
        <p:sp>
          <p:nvSpPr>
            <p:cNvPr id="5" name="圆角矩形 4"/>
            <p:cNvSpPr/>
            <p:nvPr/>
          </p:nvSpPr>
          <p:spPr>
            <a:xfrm>
              <a:off x="9296" y="3498"/>
              <a:ext cx="6077" cy="911"/>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三大改造</a:t>
              </a:r>
            </a:p>
          </p:txBody>
        </p:sp>
        <p:sp>
          <p:nvSpPr>
            <p:cNvPr id="7" name="圆角矩形 6"/>
            <p:cNvSpPr/>
            <p:nvPr/>
          </p:nvSpPr>
          <p:spPr>
            <a:xfrm>
              <a:off x="9504" y="7099"/>
              <a:ext cx="6077" cy="89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lumMod val="75000"/>
                    </a:schemeClr>
                  </a:solidFill>
                  <a:latin typeface="微软雅黑" panose="020B0503020204020204" pitchFamily="34" charset="-122"/>
                  <a:ea typeface="微软雅黑" panose="020B0503020204020204" pitchFamily="34" charset="-122"/>
                  <a:sym typeface="+mn-ea"/>
                </a:rPr>
                <a:t>改革开放</a:t>
              </a:r>
            </a:p>
          </p:txBody>
        </p:sp>
      </p:gr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sp>
        <p:nvSpPr>
          <p:cNvPr id="6" name="内容占位符 5"/>
          <p:cNvSpPr>
            <a:spLocks noGrp="1"/>
          </p:cNvSpPr>
          <p:nvPr>
            <p:ph idx="1"/>
          </p:nvPr>
        </p:nvSpPr>
        <p:spPr>
          <a:xfrm>
            <a:off x="5927090" y="1772285"/>
            <a:ext cx="4595495" cy="2703195"/>
          </a:xfrm>
        </p:spPr>
        <p:txBody>
          <a:bodyPr>
            <a:noAutofit/>
          </a:bodyPr>
          <a:lstStyle/>
          <a:p>
            <a:pPr marL="0" indent="0" algn="l">
              <a:lnSpc>
                <a:spcPct val="150000"/>
              </a:lnSpc>
              <a:buNone/>
            </a:pPr>
            <a:r>
              <a:rPr lang="en-US" altLang="zh-CN">
                <a:latin typeface="+mn-ea"/>
                <a:ea typeface="+mn-ea"/>
                <a:cs typeface="+mn-ea"/>
                <a:sym typeface="+mn-ea"/>
              </a:rPr>
              <a:t>1</a:t>
            </a:r>
            <a:r>
              <a:rPr lang="zh-CN" altLang="en-US">
                <a:latin typeface="+mn-ea"/>
                <a:ea typeface="+mn-ea"/>
                <a:cs typeface="+mn-ea"/>
                <a:sym typeface="+mn-ea"/>
              </a:rPr>
              <a:t>、农业：先集体化，再机械化</a:t>
            </a:r>
          </a:p>
          <a:p>
            <a:pPr marL="0" indent="0" algn="l">
              <a:lnSpc>
                <a:spcPct val="150000"/>
              </a:lnSpc>
              <a:buNone/>
            </a:pPr>
            <a:r>
              <a:rPr lang="en-US" altLang="zh-CN">
                <a:latin typeface="+mn-ea"/>
                <a:ea typeface="+mn-ea"/>
                <a:cs typeface="+mn-ea"/>
                <a:sym typeface="+mn-ea"/>
              </a:rPr>
              <a:t>2</a:t>
            </a:r>
            <a:r>
              <a:rPr lang="zh-CN" altLang="en-US">
                <a:latin typeface="+mn-ea"/>
                <a:ea typeface="+mn-ea"/>
                <a:cs typeface="+mn-ea"/>
                <a:sym typeface="+mn-ea"/>
              </a:rPr>
              <a:t>、手工业：合作化、集体化</a:t>
            </a:r>
          </a:p>
          <a:p>
            <a:pPr marL="0" indent="0" algn="l">
              <a:lnSpc>
                <a:spcPct val="150000"/>
              </a:lnSpc>
              <a:buNone/>
            </a:pPr>
            <a:r>
              <a:rPr lang="en-US" altLang="zh-CN">
                <a:latin typeface="+mn-ea"/>
                <a:ea typeface="+mn-ea"/>
                <a:cs typeface="+mn-ea"/>
                <a:sym typeface="+mn-ea"/>
              </a:rPr>
              <a:t>3</a:t>
            </a:r>
            <a:r>
              <a:rPr lang="zh-CN" altLang="en-US">
                <a:latin typeface="+mn-ea"/>
                <a:ea typeface="+mn-ea"/>
                <a:cs typeface="+mn-ea"/>
                <a:sym typeface="+mn-ea"/>
              </a:rPr>
              <a:t>、资本主义工商业：和平赎买，四马分肥</a:t>
            </a:r>
          </a:p>
          <a:p>
            <a:pPr marL="0" indent="0" algn="l">
              <a:lnSpc>
                <a:spcPct val="150000"/>
              </a:lnSpc>
              <a:buNone/>
            </a:pPr>
            <a:r>
              <a:rPr lang="en-US" altLang="zh-CN">
                <a:latin typeface="+mn-ea"/>
                <a:ea typeface="+mn-ea"/>
                <a:cs typeface="+mn-ea"/>
                <a:sym typeface="+mn-ea"/>
              </a:rPr>
              <a:t>4</a:t>
            </a:r>
            <a:r>
              <a:rPr lang="zh-CN" altLang="en-US">
                <a:latin typeface="+mn-ea"/>
                <a:ea typeface="+mn-ea"/>
                <a:cs typeface="+mn-ea"/>
                <a:sym typeface="+mn-ea"/>
              </a:rPr>
              <a:t>、社会主义改造的完成标志着我们进入了社会主义社会。</a:t>
            </a:r>
          </a:p>
        </p:txBody>
      </p:sp>
      <p:sp>
        <p:nvSpPr>
          <p:cNvPr id="8" name="圆角矩形 7"/>
          <p:cNvSpPr/>
          <p:nvPr/>
        </p:nvSpPr>
        <p:spPr>
          <a:xfrm>
            <a:off x="5833110" y="1666240"/>
            <a:ext cx="5024120" cy="2809875"/>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5" idx="3"/>
          </p:cNvCxnSpPr>
          <p:nvPr/>
        </p:nvCxnSpPr>
        <p:spPr>
          <a:xfrm>
            <a:off x="5462270" y="2426970"/>
            <a:ext cx="368935" cy="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899785" y="1295400"/>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英法联军为啥只烧圆明园而不烧故宫？</a:t>
            </a:r>
          </a:p>
        </p:txBody>
      </p:sp>
      <p:sp>
        <p:nvSpPr>
          <p:cNvPr id="11" name="圆角矩形 10"/>
          <p:cNvSpPr/>
          <p:nvPr/>
        </p:nvSpPr>
        <p:spPr>
          <a:xfrm>
            <a:off x="5899785" y="258889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传说中，中国的</a:t>
            </a:r>
            <a:r>
              <a:rPr lang="zh-CN" altLang="en-US" sz="2400">
                <a:solidFill>
                  <a:schemeClr val="bg1">
                    <a:lumMod val="75000"/>
                  </a:schemeClr>
                </a:solidFill>
                <a:latin typeface="楷体" panose="02010609060101010101" charset="-122"/>
                <a:ea typeface="楷体" panose="02010609060101010101" charset="-122"/>
                <a:cs typeface="方正清刻本悦宋简体" panose="02000000000000000000" charset="-122"/>
                <a:sym typeface="+mn-ea"/>
              </a:rPr>
              <a:t>2.5</a:t>
            </a:r>
            <a:r>
              <a:rPr lang="zh-CN" altLang="en-US" sz="240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个外交家都是谁？</a:t>
            </a:r>
          </a:p>
        </p:txBody>
      </p:sp>
      <p:sp>
        <p:nvSpPr>
          <p:cNvPr id="12" name="圆角矩形 11"/>
          <p:cNvSpPr/>
          <p:nvPr/>
        </p:nvSpPr>
        <p:spPr>
          <a:xfrm>
            <a:off x="5899785" y="37471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日本</a:t>
            </a:r>
            <a:r>
              <a:rPr lang="zh-CN" altLang="en-US" sz="2400">
                <a:solidFill>
                  <a:schemeClr val="bg1">
                    <a:lumMod val="75000"/>
                  </a:schemeClr>
                </a:solidFill>
                <a:latin typeface="楷体" panose="02010609060101010101" charset="-122"/>
                <a:ea typeface="楷体" panose="02010609060101010101" charset="-122"/>
                <a:cs typeface="方正清刻本悦宋简体" panose="02000000000000000000" charset="-122"/>
                <a:sym typeface="+mn-ea"/>
              </a:rPr>
              <a:t>731</a:t>
            </a:r>
            <a:r>
              <a:rPr lang="zh-CN" altLang="en-US" sz="2400">
                <a:solidFill>
                  <a:schemeClr val="bg1">
                    <a:lumMod val="75000"/>
                  </a:schemeClr>
                </a:solidFill>
                <a:latin typeface="方正启体简体" panose="03000509000000000000" charset="-122"/>
                <a:ea typeface="方正启体简体" panose="03000509000000000000" charset="-122"/>
                <a:cs typeface="方正清刻本悦宋简体" panose="02000000000000000000" charset="-122"/>
                <a:sym typeface="+mn-ea"/>
              </a:rPr>
              <a:t>部队用中国人做了哪些活体实验？</a:t>
            </a:r>
          </a:p>
        </p:txBody>
      </p:sp>
      <p:sp>
        <p:nvSpPr>
          <p:cNvPr id="13" name="圆角矩形 12"/>
          <p:cNvSpPr/>
          <p:nvPr/>
        </p:nvSpPr>
        <p:spPr>
          <a:xfrm>
            <a:off x="5899785" y="4902835"/>
            <a:ext cx="5603240"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latin typeface="方正启体简体" panose="03000509000000000000" charset="-122"/>
                <a:ea typeface="方正启体简体" panose="03000509000000000000" charset="-122"/>
                <a:cs typeface="方正清刻本悦宋简体" panose="02000000000000000000" charset="-122"/>
                <a:sym typeface="+mn-ea"/>
              </a:rPr>
              <a:t>中国近代史最有尊严的事件是什么？</a:t>
            </a:r>
          </a:p>
        </p:txBody>
      </p:sp>
      <p:sp>
        <p:nvSpPr>
          <p:cNvPr id="4" name="圆角矩形 3"/>
          <p:cNvSpPr/>
          <p:nvPr/>
        </p:nvSpPr>
        <p:spPr>
          <a:xfrm>
            <a:off x="993140" y="1295400"/>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Ⅰ</a:t>
            </a: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节：【近代中国的4次群架】</a:t>
            </a:r>
          </a:p>
        </p:txBody>
      </p:sp>
      <p:pic>
        <p:nvPicPr>
          <p:cNvPr id="18" name="图片 17"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539115" y="1386840"/>
            <a:ext cx="569595" cy="427355"/>
          </a:xfrm>
          <a:prstGeom prst="rect">
            <a:avLst/>
          </a:prstGeom>
        </p:spPr>
      </p:pic>
      <p:sp>
        <p:nvSpPr>
          <p:cNvPr id="6" name="圆角矩形 5"/>
          <p:cNvSpPr/>
          <p:nvPr/>
        </p:nvSpPr>
        <p:spPr>
          <a:xfrm>
            <a:off x="993140" y="2588895"/>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Ⅱ</a:t>
            </a: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a:t>
            </a:r>
            <a:r>
              <a:rPr lang="en-US" altLang="zh-CN"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1</a:t>
            </a: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对冤家】</a:t>
            </a:r>
          </a:p>
        </p:txBody>
      </p:sp>
      <p:sp>
        <p:nvSpPr>
          <p:cNvPr id="7" name="圆角矩形 6"/>
          <p:cNvSpPr/>
          <p:nvPr/>
        </p:nvSpPr>
        <p:spPr>
          <a:xfrm>
            <a:off x="993140" y="3747135"/>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Ⅲ</a:t>
            </a: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a:t>
            </a:r>
            <a:r>
              <a:rPr lang="en-US" altLang="zh-CN"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3</a:t>
            </a:r>
            <a:r>
              <a:rPr lang="zh-CN" altLang="en-US" sz="2400">
                <a:solidFill>
                  <a:schemeClr val="bg1">
                    <a:lumMod val="7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位大佬】</a:t>
            </a:r>
          </a:p>
        </p:txBody>
      </p:sp>
      <p:sp>
        <p:nvSpPr>
          <p:cNvPr id="8" name="圆角矩形 7"/>
          <p:cNvSpPr/>
          <p:nvPr/>
        </p:nvSpPr>
        <p:spPr>
          <a:xfrm>
            <a:off x="993140" y="4902835"/>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第</a:t>
            </a:r>
            <a:r>
              <a:rPr lang="en-US" altLang="zh-CN" sz="2400" b="1">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Ⅳ</a:t>
            </a:r>
            <a:r>
              <a:rPr lang="zh-CN" altLang="en-US" sz="2400" b="1">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节：【近代中国的</a:t>
            </a:r>
            <a:r>
              <a:rPr lang="en-US" altLang="zh-CN" sz="2400" b="1">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2</a:t>
            </a:r>
            <a:r>
              <a:rPr lang="zh-CN" altLang="en-US" sz="2400" b="1">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个秘密】</a:t>
            </a:r>
          </a:p>
        </p:txBody>
      </p:sp>
      <p:pic>
        <p:nvPicPr>
          <p:cNvPr id="19" name="图片 18"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539115" y="2588895"/>
            <a:ext cx="569595" cy="427355"/>
          </a:xfrm>
          <a:prstGeom prst="rect">
            <a:avLst/>
          </a:prstGeom>
        </p:spPr>
      </p:pic>
      <p:pic>
        <p:nvPicPr>
          <p:cNvPr id="20" name="图片 19"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539115" y="3837940"/>
            <a:ext cx="569595" cy="427355"/>
          </a:xfrm>
          <a:prstGeom prst="rect">
            <a:avLst/>
          </a:prstGeom>
        </p:spPr>
      </p:pic>
      <p:pic>
        <p:nvPicPr>
          <p:cNvPr id="21" name="图片 20"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539115" y="4994275"/>
            <a:ext cx="569595" cy="427355"/>
          </a:xfrm>
          <a:prstGeom prst="rect">
            <a:avLst/>
          </a:prstGeom>
        </p:spPr>
      </p:pic>
      <p:cxnSp>
        <p:nvCxnSpPr>
          <p:cNvPr id="3" name="直线连接符 2">
            <a:extLst>
              <a:ext uri="{FF2B5EF4-FFF2-40B4-BE49-F238E27FC236}">
                <a16:creationId xmlns:a16="http://schemas.microsoft.com/office/drawing/2014/main" id="{B41648D5-0165-094D-BFB7-27543EB4D218}"/>
              </a:ext>
            </a:extLst>
          </p:cNvPr>
          <p:cNvCxnSpPr>
            <a:stCxn id="4" idx="3"/>
            <a:endCxn id="10" idx="1"/>
          </p:cNvCxnSpPr>
          <p:nvPr/>
        </p:nvCxnSpPr>
        <p:spPr>
          <a:xfrm>
            <a:off x="5569585" y="1600518"/>
            <a:ext cx="330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1805568C-D263-7B49-9541-B30B3524836E}"/>
              </a:ext>
            </a:extLst>
          </p:cNvPr>
          <p:cNvCxnSpPr>
            <a:cxnSpLocks/>
          </p:cNvCxnSpPr>
          <p:nvPr/>
        </p:nvCxnSpPr>
        <p:spPr>
          <a:xfrm>
            <a:off x="5558348" y="2910895"/>
            <a:ext cx="317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8DD63A24-9D7B-A849-9CC6-39F431653EF7}"/>
              </a:ext>
            </a:extLst>
          </p:cNvPr>
          <p:cNvCxnSpPr>
            <a:cxnSpLocks/>
          </p:cNvCxnSpPr>
          <p:nvPr/>
        </p:nvCxnSpPr>
        <p:spPr>
          <a:xfrm flipV="1">
            <a:off x="5582285" y="4062191"/>
            <a:ext cx="304800" cy="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8E42FA8-CA6F-9E42-8D48-EFA5E1CA2A3E}"/>
              </a:ext>
            </a:extLst>
          </p:cNvPr>
          <p:cNvCxnSpPr>
            <a:cxnSpLocks/>
          </p:cNvCxnSpPr>
          <p:nvPr/>
        </p:nvCxnSpPr>
        <p:spPr>
          <a:xfrm>
            <a:off x="5594985" y="523824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9015" y="1428115"/>
            <a:ext cx="10515600" cy="4351338"/>
          </a:xfrm>
        </p:spPr>
        <p:txBody>
          <a:bodyPr>
            <a:normAutofit fontScale="70000" lnSpcReduction="20000"/>
          </a:bodyPr>
          <a:lstStyle/>
          <a:p>
            <a:pPr marL="0" indent="0" algn="ctr">
              <a:lnSpc>
                <a:spcPct val="200000"/>
              </a:lnSpc>
              <a:buNone/>
            </a:pPr>
            <a:r>
              <a:rPr lang="zh-CN" altLang="en-US" sz="4000"/>
              <a:t>随堂考时间</a:t>
            </a:r>
            <a:r>
              <a:rPr lang="en-US" altLang="zh-CN" sz="4000"/>
              <a:t>~~~</a:t>
            </a:r>
          </a:p>
          <a:p>
            <a:pPr marL="0" indent="0" algn="ctr">
              <a:lnSpc>
                <a:spcPct val="200000"/>
              </a:lnSpc>
              <a:buNone/>
            </a:pPr>
            <a:r>
              <a:rPr lang="en-US" altLang="zh-CN" sz="4000">
                <a:solidFill>
                  <a:srgbClr val="C00000"/>
                </a:solidFill>
              </a:rPr>
              <a:t>15</a:t>
            </a:r>
            <a:r>
              <a:rPr lang="zh-CN" altLang="en-US" sz="4000">
                <a:solidFill>
                  <a:srgbClr val="C00000"/>
                </a:solidFill>
              </a:rPr>
              <a:t>秒</a:t>
            </a:r>
            <a:r>
              <a:rPr lang="zh-CN" altLang="en-US" sz="4000"/>
              <a:t>答题</a:t>
            </a:r>
          </a:p>
          <a:p>
            <a:pPr marL="0" indent="0" algn="ctr">
              <a:lnSpc>
                <a:spcPct val="200000"/>
              </a:lnSpc>
              <a:buNone/>
            </a:pPr>
            <a:r>
              <a:rPr lang="zh-CN" altLang="en-US" sz="4000"/>
              <a:t>且答且珍惜</a:t>
            </a:r>
          </a:p>
          <a:p>
            <a:pPr marL="0" indent="0" algn="ctr">
              <a:lnSpc>
                <a:spcPct val="200000"/>
              </a:lnSpc>
              <a:buNone/>
            </a:pPr>
            <a:r>
              <a:rPr lang="en-US" altLang="zh-CN" sz="4000"/>
              <a:t>                                                                                                                                            1 2 4 5</a:t>
            </a:r>
          </a:p>
        </p:txBody>
      </p:sp>
      <p:sp>
        <p:nvSpPr>
          <p:cNvPr id="220" name=" 220"/>
          <p:cNvSpPr/>
          <p:nvPr/>
        </p:nvSpPr>
        <p:spPr>
          <a:xfrm>
            <a:off x="0" y="-9525"/>
            <a:ext cx="191135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TRY</a:t>
            </a:r>
            <a:r>
              <a:rPr lang="zh-CN" altLang="en-US" sz="2400" b="1">
                <a:solidFill>
                  <a:schemeClr val="tx1"/>
                </a:solidFill>
                <a:latin typeface="方正启体简体" panose="03000509000000000000" charset="-122"/>
                <a:ea typeface="方正启体简体" panose="03000509000000000000" charset="-122"/>
              </a:rPr>
              <a:t>！</a:t>
            </a: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揭秘</a:t>
            </a:r>
            <a:r>
              <a:rPr lang="en-US" altLang="zh-CN" sz="3600" b="1">
                <a:solidFill>
                  <a:schemeClr val="tx1"/>
                </a:solidFill>
                <a:latin typeface="方正启体简体" panose="03000509000000000000" charset="-122"/>
                <a:ea typeface="方正启体简体" panose="03000509000000000000" charset="-122"/>
              </a:rPr>
              <a:t>1</a:t>
            </a:r>
          </a:p>
        </p:txBody>
      </p:sp>
      <p:sp>
        <p:nvSpPr>
          <p:cNvPr id="6" name="内容占位符 5"/>
          <p:cNvSpPr>
            <a:spLocks noGrp="1"/>
          </p:cNvSpPr>
          <p:nvPr>
            <p:ph idx="1"/>
          </p:nvPr>
        </p:nvSpPr>
        <p:spPr>
          <a:xfrm>
            <a:off x="257810" y="2154555"/>
            <a:ext cx="11676380" cy="1113155"/>
          </a:xfrm>
        </p:spPr>
        <p:txBody>
          <a:bodyPr>
            <a:noAutofit/>
          </a:bodyPr>
          <a:lstStyle/>
          <a:p>
            <a:pPr marL="0" indent="0" algn="ctr">
              <a:lnSpc>
                <a:spcPct val="150000"/>
              </a:lnSpc>
              <a:buNone/>
            </a:pPr>
            <a:r>
              <a:rPr lang="en-US" altLang="zh-CN" sz="4000">
                <a:sym typeface="+mn-ea"/>
              </a:rPr>
              <a:t>……</a:t>
            </a:r>
            <a:r>
              <a:rPr lang="zh-CN" altLang="en-US" sz="4000">
                <a:sym typeface="+mn-ea"/>
              </a:rPr>
              <a:t>其实</a:t>
            </a:r>
          </a:p>
          <a:p>
            <a:pPr marL="0" indent="0" algn="ctr">
              <a:lnSpc>
                <a:spcPct val="150000"/>
              </a:lnSpc>
              <a:buNone/>
            </a:pPr>
            <a:r>
              <a:rPr lang="en-US" altLang="zh-CN" sz="4000">
                <a:sym typeface="+mn-ea"/>
              </a:rPr>
              <a:t>1956</a:t>
            </a:r>
            <a:r>
              <a:rPr lang="zh-CN" altLang="en-US" sz="4000">
                <a:sym typeface="+mn-ea"/>
              </a:rPr>
              <a:t>年我们并没有完全实现工业化</a:t>
            </a:r>
          </a:p>
        </p:txBody>
      </p:sp>
    </p:spTree>
    <p:custDataLst>
      <p:tags r:id="rId2"/>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66750" y="3290570"/>
            <a:ext cx="4338320"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a:t>
            </a:r>
            <a:r>
              <a:rPr lang="en-US" altLang="zh-CN" sz="2800">
                <a:solidFill>
                  <a:schemeClr val="tx1"/>
                </a:solidFill>
                <a:latin typeface="微软雅黑" panose="020B0503020204020204" pitchFamily="34" charset="-122"/>
                <a:ea typeface="微软雅黑" panose="020B0503020204020204" pitchFamily="34" charset="-122"/>
              </a:rPr>
              <a:t>2</a:t>
            </a:r>
            <a:r>
              <a:rPr lang="zh-CN" altLang="en-US" sz="2800">
                <a:solidFill>
                  <a:schemeClr val="tx1"/>
                </a:solidFill>
                <a:latin typeface="微软雅黑" panose="020B0503020204020204" pitchFamily="34" charset="-122"/>
                <a:ea typeface="微软雅黑" panose="020B0503020204020204" pitchFamily="34" charset="-122"/>
              </a:rPr>
              <a:t>个秘密</a:t>
            </a:r>
          </a:p>
        </p:txBody>
      </p:sp>
      <p:sp>
        <p:nvSpPr>
          <p:cNvPr id="4" name="左大括号 3"/>
          <p:cNvSpPr/>
          <p:nvPr/>
        </p:nvSpPr>
        <p:spPr>
          <a:xfrm>
            <a:off x="5214620" y="2437765"/>
            <a:ext cx="965200" cy="2444115"/>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6249670" y="2237740"/>
            <a:ext cx="4113530" cy="578485"/>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85000"/>
                  </a:schemeClr>
                </a:solidFill>
                <a:latin typeface="微软雅黑" panose="020B0503020204020204" pitchFamily="34" charset="-122"/>
                <a:ea typeface="微软雅黑" panose="020B0503020204020204" pitchFamily="34" charset="-122"/>
              </a:rPr>
              <a:t>三大改造：第一次脱贫计划</a:t>
            </a:r>
          </a:p>
        </p:txBody>
      </p:sp>
      <p:sp>
        <p:nvSpPr>
          <p:cNvPr id="7" name="圆角矩形 6"/>
          <p:cNvSpPr/>
          <p:nvPr/>
        </p:nvSpPr>
        <p:spPr>
          <a:xfrm>
            <a:off x="6249670" y="4507865"/>
            <a:ext cx="4113530"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pitchFamily="34" charset="-122"/>
                <a:ea typeface="微软雅黑" panose="020B0503020204020204" pitchFamily="34" charset="-122"/>
                <a:sym typeface="+mn-ea"/>
              </a:rPr>
              <a:t>改革开放：第二次脱贫计划</a:t>
            </a: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spTree>
    <p:custDataLst>
      <p:tags r:id="rId2"/>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34518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2343150" y="2353945"/>
            <a:ext cx="7505700" cy="2150110"/>
          </a:xfrm>
        </p:spPr>
        <p:txBody>
          <a:bodyPr>
            <a:noAutofit/>
          </a:bodyPr>
          <a:lstStyle/>
          <a:p>
            <a:pPr marL="0" indent="0" algn="l">
              <a:lnSpc>
                <a:spcPct val="150000"/>
              </a:lnSpc>
              <a:buNone/>
            </a:pPr>
            <a:r>
              <a:rPr lang="zh-CN" altLang="en-US" sz="3600">
                <a:sym typeface="+mn-ea"/>
              </a:rPr>
              <a:t>看来一切向好，但是没想到啊</a:t>
            </a:r>
            <a:r>
              <a:rPr lang="en-US" altLang="zh-CN" sz="3600">
                <a:sym typeface="+mn-ea"/>
              </a:rPr>
              <a:t>.....</a:t>
            </a: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34518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2343150" y="2353945"/>
            <a:ext cx="7505700" cy="2150110"/>
          </a:xfrm>
        </p:spPr>
        <p:txBody>
          <a:bodyPr>
            <a:noAutofit/>
          </a:bodyPr>
          <a:lstStyle/>
          <a:p>
            <a:pPr marL="0" indent="0" algn="ctr">
              <a:lnSpc>
                <a:spcPct val="150000"/>
              </a:lnSpc>
              <a:buNone/>
            </a:pPr>
            <a:r>
              <a:rPr lang="zh-CN" altLang="en-US" sz="3600">
                <a:sym typeface="+mn-ea"/>
              </a:rPr>
              <a:t>路走歪了</a:t>
            </a:r>
          </a:p>
          <a:p>
            <a:pPr marL="0" indent="0" algn="ctr">
              <a:lnSpc>
                <a:spcPct val="150000"/>
              </a:lnSpc>
              <a:buNone/>
            </a:pPr>
            <a:r>
              <a:rPr lang="zh-CN" altLang="en-US" sz="3600">
                <a:sym typeface="+mn-ea"/>
              </a:rPr>
              <a:t>大跃进  文化大革命</a:t>
            </a:r>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34518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2343150" y="2353945"/>
            <a:ext cx="7505700" cy="2150110"/>
          </a:xfrm>
        </p:spPr>
        <p:txBody>
          <a:bodyPr>
            <a:noAutofit/>
          </a:bodyPr>
          <a:lstStyle/>
          <a:p>
            <a:pPr marL="0" indent="0" algn="ctr">
              <a:lnSpc>
                <a:spcPct val="150000"/>
              </a:lnSpc>
              <a:buNone/>
            </a:pPr>
            <a:r>
              <a:rPr lang="zh-CN" altLang="en-US" sz="4800">
                <a:sym typeface="+mn-ea"/>
              </a:rPr>
              <a:t>有人拨乱反正！</a:t>
            </a:r>
          </a:p>
          <a:p>
            <a:pPr marL="0" indent="0" algn="ctr">
              <a:lnSpc>
                <a:spcPct val="150000"/>
              </a:lnSpc>
              <a:buNone/>
            </a:pPr>
            <a:r>
              <a:rPr lang="zh-CN" altLang="en-US" sz="4800">
                <a:sym typeface="+mn-ea"/>
              </a:rPr>
              <a:t>很厉害的人！！</a:t>
            </a: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44424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2044065" y="2011680"/>
            <a:ext cx="8755380" cy="1113155"/>
          </a:xfrm>
        </p:spPr>
        <p:txBody>
          <a:bodyPr>
            <a:noAutofit/>
          </a:bodyPr>
          <a:lstStyle/>
          <a:p>
            <a:pPr marL="0" indent="0" algn="l">
              <a:lnSpc>
                <a:spcPct val="150000"/>
              </a:lnSpc>
              <a:buNone/>
            </a:pPr>
            <a:r>
              <a:rPr lang="zh-CN" altLang="en-US" sz="4000">
                <a:sym typeface="+mn-ea"/>
              </a:rPr>
              <a:t>他叫邓小平。</a:t>
            </a:r>
          </a:p>
        </p:txBody>
      </p:sp>
      <p:pic>
        <p:nvPicPr>
          <p:cNvPr id="3" name="图片 2"/>
          <p:cNvPicPr>
            <a:picLocks noChangeAspect="1"/>
          </p:cNvPicPr>
          <p:nvPr/>
        </p:nvPicPr>
        <p:blipFill>
          <a:blip r:embed="rId3"/>
          <a:stretch>
            <a:fillRect/>
          </a:stretch>
        </p:blipFill>
        <p:spPr>
          <a:xfrm>
            <a:off x="7123430" y="3463925"/>
            <a:ext cx="5013325" cy="3394710"/>
          </a:xfrm>
          <a:prstGeom prst="rect">
            <a:avLst/>
          </a:prstGeom>
        </p:spPr>
      </p:pic>
      <p:sp>
        <p:nvSpPr>
          <p:cNvPr id="227" name=" 227"/>
          <p:cNvSpPr/>
          <p:nvPr/>
        </p:nvSpPr>
        <p:spPr>
          <a:xfrm flipH="1">
            <a:off x="7665720" y="2765425"/>
            <a:ext cx="4451985" cy="1437640"/>
          </a:xfrm>
          <a:prstGeom prst="wedgeEllipseCallout">
            <a:avLst>
              <a:gd name="adj1" fmla="val -25046"/>
              <a:gd name="adj2" fmla="val 65698"/>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6" name="文本框 5"/>
          <p:cNvSpPr txBox="1"/>
          <p:nvPr/>
        </p:nvSpPr>
        <p:spPr>
          <a:xfrm>
            <a:off x="8418830" y="3007360"/>
            <a:ext cx="2906395" cy="953135"/>
          </a:xfrm>
          <a:prstGeom prst="rect">
            <a:avLst/>
          </a:prstGeom>
          <a:noFill/>
        </p:spPr>
        <p:txBody>
          <a:bodyPr wrap="square" rtlCol="0">
            <a:spAutoFit/>
          </a:bodyPr>
          <a:lstStyle/>
          <a:p>
            <a:r>
              <a:rPr lang="zh-CN" altLang="en-US" sz="2800">
                <a:latin typeface="方正启体简体" panose="03000509000000000000" charset="-122"/>
                <a:ea typeface="方正启体简体" panose="03000509000000000000" charset="-122"/>
              </a:rPr>
              <a:t>终于到我了，</a:t>
            </a:r>
          </a:p>
          <a:p>
            <a:r>
              <a:rPr lang="zh-CN" altLang="en-US" sz="2800">
                <a:latin typeface="方正启体简体" panose="03000509000000000000" charset="-122"/>
                <a:ea typeface="方正启体简体" panose="03000509000000000000" charset="-122"/>
              </a:rPr>
              <a:t>等好几天了</a:t>
            </a:r>
            <a:r>
              <a:rPr lang="en-US" altLang="zh-CN" sz="2800">
                <a:latin typeface="方正启体简体" panose="03000509000000000000" charset="-122"/>
                <a:ea typeface="方正启体简体" panose="03000509000000000000" charset="-122"/>
              </a:rPr>
              <a:t>……</a:t>
            </a:r>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34518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1064260" y="918845"/>
            <a:ext cx="10261600" cy="4248785"/>
          </a:xfrm>
        </p:spPr>
        <p:txBody>
          <a:bodyPr>
            <a:noAutofit/>
          </a:bodyPr>
          <a:lstStyle/>
          <a:p>
            <a:pPr marL="0" indent="0" algn="l">
              <a:lnSpc>
                <a:spcPct val="150000"/>
              </a:lnSpc>
              <a:buNone/>
            </a:pPr>
            <a:r>
              <a:rPr lang="zh-CN" altLang="en-US" sz="4000">
                <a:sym typeface="+mn-ea"/>
              </a:rPr>
              <a:t>他说了很多话：</a:t>
            </a:r>
          </a:p>
          <a:p>
            <a:pPr marL="0" indent="0" algn="l">
              <a:lnSpc>
                <a:spcPct val="150000"/>
              </a:lnSpc>
              <a:buNone/>
            </a:pPr>
            <a:r>
              <a:rPr lang="zh-CN" altLang="en-US" sz="2800">
                <a:sym typeface="+mn-ea"/>
              </a:rPr>
              <a:t>（</a:t>
            </a:r>
            <a:r>
              <a:rPr lang="en-US" altLang="zh-CN" sz="2800">
                <a:sym typeface="+mn-ea"/>
              </a:rPr>
              <a:t>1</a:t>
            </a:r>
            <a:r>
              <a:rPr lang="zh-CN" altLang="en-US" sz="2800">
                <a:sym typeface="+mn-ea"/>
              </a:rPr>
              <a:t>）“不管黑猫白猫，捉住老鼠就是好猫。”</a:t>
            </a:r>
          </a:p>
          <a:p>
            <a:pPr marL="0" indent="0" algn="l">
              <a:lnSpc>
                <a:spcPct val="150000"/>
              </a:lnSpc>
              <a:buNone/>
            </a:pPr>
            <a:r>
              <a:rPr lang="zh-CN" altLang="en-US" sz="2800">
                <a:sym typeface="+mn-ea"/>
              </a:rPr>
              <a:t>（</a:t>
            </a:r>
            <a:r>
              <a:rPr lang="en-US" altLang="zh-CN" sz="2800">
                <a:sym typeface="+mn-ea"/>
              </a:rPr>
              <a:t>2</a:t>
            </a:r>
            <a:r>
              <a:rPr lang="zh-CN" altLang="en-US" sz="2800">
                <a:sym typeface="+mn-ea"/>
              </a:rPr>
              <a:t>）“思想更解放些改革步子更快些。”</a:t>
            </a:r>
          </a:p>
          <a:p>
            <a:pPr marL="0" indent="0" algn="l">
              <a:lnSpc>
                <a:spcPct val="150000"/>
              </a:lnSpc>
              <a:buNone/>
            </a:pPr>
            <a:r>
              <a:rPr lang="zh-CN" altLang="en-US" sz="2800">
                <a:sym typeface="+mn-ea"/>
              </a:rPr>
              <a:t>（</a:t>
            </a:r>
            <a:r>
              <a:rPr lang="en-US" altLang="zh-CN" sz="2800">
                <a:sym typeface="+mn-ea"/>
              </a:rPr>
              <a:t>3</a:t>
            </a:r>
            <a:r>
              <a:rPr lang="zh-CN" altLang="en-US" sz="2800">
                <a:sym typeface="+mn-ea"/>
              </a:rPr>
              <a:t>）“发展才是硬道理！”</a:t>
            </a:r>
          </a:p>
          <a:p>
            <a:pPr marL="0" indent="0" algn="l">
              <a:lnSpc>
                <a:spcPct val="150000"/>
              </a:lnSpc>
              <a:buNone/>
            </a:pPr>
            <a:r>
              <a:rPr lang="zh-CN" altLang="en-US" sz="2800">
                <a:sym typeface="+mn-ea"/>
              </a:rPr>
              <a:t>（</a:t>
            </a:r>
            <a:r>
              <a:rPr lang="en-US" altLang="zh-CN" sz="2800">
                <a:sym typeface="+mn-ea"/>
              </a:rPr>
              <a:t>4</a:t>
            </a:r>
            <a:r>
              <a:rPr lang="zh-CN" altLang="en-US" sz="2800">
                <a:sym typeface="+mn-ea"/>
              </a:rPr>
              <a:t>）</a:t>
            </a:r>
            <a:r>
              <a:rPr lang="en-US" altLang="zh-CN" sz="2800">
                <a:sym typeface="+mn-ea"/>
              </a:rPr>
              <a:t>“</a:t>
            </a:r>
            <a:r>
              <a:rPr lang="zh-CN" altLang="en-US" sz="2800">
                <a:sym typeface="+mn-ea"/>
              </a:rPr>
              <a:t>科学技术是第一生产力。”</a:t>
            </a:r>
          </a:p>
          <a:p>
            <a:pPr marL="0" indent="0" algn="l">
              <a:lnSpc>
                <a:spcPct val="150000"/>
              </a:lnSpc>
              <a:buNone/>
            </a:pPr>
            <a:r>
              <a:rPr lang="zh-CN" altLang="en-US" sz="2800">
                <a:sym typeface="+mn-ea"/>
              </a:rPr>
              <a:t>（</a:t>
            </a:r>
            <a:r>
              <a:rPr lang="en-US" altLang="zh-CN" sz="2800">
                <a:sym typeface="+mn-ea"/>
              </a:rPr>
              <a:t>5</a:t>
            </a:r>
            <a:r>
              <a:rPr lang="zh-CN" altLang="en-US" sz="2800">
                <a:sym typeface="+mn-ea"/>
              </a:rPr>
              <a:t>）“什么叫领导？领导就是服务</a:t>
            </a:r>
            <a:r>
              <a:rPr lang="zh-CN" altLang="en-US" sz="3200">
                <a:sym typeface="+mn-ea"/>
              </a:rPr>
              <a:t>。”</a:t>
            </a:r>
          </a:p>
          <a:p>
            <a:pPr marL="0" indent="0" algn="l">
              <a:lnSpc>
                <a:spcPct val="150000"/>
              </a:lnSpc>
              <a:buNone/>
            </a:pPr>
            <a:r>
              <a:rPr lang="en-US" altLang="zh-CN" sz="3200">
                <a:sym typeface="+mn-ea"/>
              </a:rPr>
              <a:t>            ………………</a:t>
            </a:r>
          </a:p>
        </p:txBody>
      </p:sp>
      <p:pic>
        <p:nvPicPr>
          <p:cNvPr id="3" name="图片 2"/>
          <p:cNvPicPr>
            <a:picLocks noChangeAspect="1"/>
          </p:cNvPicPr>
          <p:nvPr/>
        </p:nvPicPr>
        <p:blipFill>
          <a:blip r:embed="rId3"/>
          <a:stretch>
            <a:fillRect/>
          </a:stretch>
        </p:blipFill>
        <p:spPr>
          <a:xfrm>
            <a:off x="8214360" y="4202430"/>
            <a:ext cx="3922395" cy="2656205"/>
          </a:xfrm>
          <a:prstGeom prst="rect">
            <a:avLst/>
          </a:prstGeom>
        </p:spPr>
      </p:pic>
      <p:sp>
        <p:nvSpPr>
          <p:cNvPr id="227" name=" 227"/>
          <p:cNvSpPr/>
          <p:nvPr/>
        </p:nvSpPr>
        <p:spPr>
          <a:xfrm flipH="1">
            <a:off x="8814435" y="3275965"/>
            <a:ext cx="3728720" cy="1324610"/>
          </a:xfrm>
          <a:prstGeom prst="wedgeEllipseCallout">
            <a:avLst>
              <a:gd name="adj1" fmla="val -25046"/>
              <a:gd name="adj2" fmla="val 65698"/>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6" name="文本框 5"/>
          <p:cNvSpPr txBox="1"/>
          <p:nvPr/>
        </p:nvSpPr>
        <p:spPr>
          <a:xfrm>
            <a:off x="9230360" y="3405505"/>
            <a:ext cx="2906395" cy="953135"/>
          </a:xfrm>
          <a:prstGeom prst="rect">
            <a:avLst/>
          </a:prstGeom>
          <a:noFill/>
        </p:spPr>
        <p:txBody>
          <a:bodyPr wrap="square" rtlCol="0">
            <a:spAutoFit/>
          </a:bodyPr>
          <a:lstStyle/>
          <a:p>
            <a:r>
              <a:rPr lang="zh-CN" altLang="en-US" sz="2800">
                <a:latin typeface="方正启体简体" panose="03000509000000000000" charset="-122"/>
                <a:ea typeface="方正启体简体" panose="03000509000000000000" charset="-122"/>
              </a:rPr>
              <a:t>对，</a:t>
            </a:r>
          </a:p>
          <a:p>
            <a:r>
              <a:rPr lang="zh-CN" altLang="en-US" sz="2800">
                <a:latin typeface="方正启体简体" panose="03000509000000000000" charset="-122"/>
                <a:ea typeface="方正启体简体" panose="03000509000000000000" charset="-122"/>
              </a:rPr>
              <a:t>都是我说的</a:t>
            </a:r>
            <a:r>
              <a:rPr lang="en-US" altLang="zh-CN" sz="2800">
                <a:latin typeface="方正启体简体" panose="03000509000000000000" charset="-122"/>
                <a:ea typeface="方正启体简体" panose="03000509000000000000" charset="-122"/>
              </a:rPr>
              <a:t>……</a:t>
            </a: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 220"/>
          <p:cNvSpPr/>
          <p:nvPr/>
        </p:nvSpPr>
        <p:spPr>
          <a:xfrm>
            <a:off x="6522720" y="1292860"/>
            <a:ext cx="3267710" cy="721360"/>
          </a:xfrm>
          <a:prstGeom prst="homePlate">
            <a:avLst/>
          </a:prstGeom>
          <a:noFill/>
          <a:ln w="28575">
            <a:solidFill>
              <a:srgbClr val="92D05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chemeClr val="tx1"/>
                </a:solidFill>
                <a:latin typeface="方正启体简体" panose="03000509000000000000" charset="-122"/>
                <a:ea typeface="方正启体简体" panose="03000509000000000000" charset="-122"/>
              </a:rPr>
              <a:t>社会主义初级阶段论</a:t>
            </a:r>
          </a:p>
        </p:txBody>
      </p:sp>
      <p:sp>
        <p:nvSpPr>
          <p:cNvPr id="7" name=" 220"/>
          <p:cNvSpPr/>
          <p:nvPr/>
        </p:nvSpPr>
        <p:spPr>
          <a:xfrm>
            <a:off x="6522720" y="4079240"/>
            <a:ext cx="3267710" cy="721360"/>
          </a:xfrm>
          <a:prstGeom prst="homePlate">
            <a:avLst/>
          </a:prstGeom>
          <a:noFill/>
          <a:ln w="28575">
            <a:solidFill>
              <a:srgbClr val="92D05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改革开放理论</a:t>
            </a:r>
          </a:p>
        </p:txBody>
      </p:sp>
      <p:pic>
        <p:nvPicPr>
          <p:cNvPr id="9" name="图片 8"/>
          <p:cNvPicPr>
            <a:picLocks noChangeAspect="1"/>
          </p:cNvPicPr>
          <p:nvPr userDrawn="1"/>
        </p:nvPicPr>
        <p:blipFill>
          <a:blip r:embed="rId2"/>
          <a:stretch>
            <a:fillRect/>
          </a:stretch>
        </p:blipFill>
        <p:spPr>
          <a:xfrm>
            <a:off x="10890250" y="60325"/>
            <a:ext cx="1257300" cy="304800"/>
          </a:xfrm>
          <a:prstGeom prst="rect">
            <a:avLst/>
          </a:prstGeom>
        </p:spPr>
      </p:pic>
      <p:pic>
        <p:nvPicPr>
          <p:cNvPr id="2" name="图片 1"/>
          <p:cNvPicPr>
            <a:picLocks noChangeAspect="1"/>
          </p:cNvPicPr>
          <p:nvPr/>
        </p:nvPicPr>
        <p:blipFill>
          <a:blip r:embed="rId3"/>
          <a:stretch>
            <a:fillRect/>
          </a:stretch>
        </p:blipFill>
        <p:spPr>
          <a:xfrm>
            <a:off x="1209675" y="1449070"/>
            <a:ext cx="3960495" cy="4906010"/>
          </a:xfrm>
          <a:prstGeom prst="ellipse">
            <a:avLst/>
          </a:prstGeom>
        </p:spPr>
      </p:pic>
      <p:sp>
        <p:nvSpPr>
          <p:cNvPr id="8" name=" 220"/>
          <p:cNvSpPr/>
          <p:nvPr/>
        </p:nvSpPr>
        <p:spPr>
          <a:xfrm>
            <a:off x="6522720" y="5153025"/>
            <a:ext cx="3267710" cy="721360"/>
          </a:xfrm>
          <a:prstGeom prst="homePlate">
            <a:avLst/>
          </a:prstGeom>
          <a:noFill/>
          <a:ln w="28575">
            <a:solidFill>
              <a:srgbClr val="92D05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chemeClr val="tx1"/>
                </a:solidFill>
                <a:latin typeface="方正启体简体" panose="03000509000000000000" charset="-122"/>
                <a:ea typeface="方正启体简体" panose="03000509000000000000" charset="-122"/>
              </a:rPr>
              <a:t>和平统一，一国两制</a:t>
            </a:r>
          </a:p>
        </p:txBody>
      </p:sp>
      <p:sp>
        <p:nvSpPr>
          <p:cNvPr id="11" name=" 220"/>
          <p:cNvSpPr/>
          <p:nvPr/>
        </p:nvSpPr>
        <p:spPr>
          <a:xfrm>
            <a:off x="6522720" y="2668270"/>
            <a:ext cx="3267710" cy="682625"/>
          </a:xfrm>
          <a:prstGeom prst="homePlate">
            <a:avLst/>
          </a:prstGeom>
          <a:noFill/>
          <a:ln w="28575">
            <a:solidFill>
              <a:srgbClr val="92D05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a:solidFill>
                  <a:schemeClr val="tx1"/>
                </a:solidFill>
                <a:latin typeface="方正启体简体" panose="03000509000000000000" charset="-122"/>
                <a:ea typeface="方正启体简体" panose="03000509000000000000" charset="-122"/>
              </a:rPr>
              <a:t>社会主义本质论</a:t>
            </a:r>
          </a:p>
        </p:txBody>
      </p:sp>
      <p:sp>
        <p:nvSpPr>
          <p:cNvPr id="3" name=" 220"/>
          <p:cNvSpPr/>
          <p:nvPr/>
        </p:nvSpPr>
        <p:spPr>
          <a:xfrm>
            <a:off x="0" y="-9525"/>
            <a:ext cx="334518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4" name="文本框 3"/>
          <p:cNvSpPr txBox="1"/>
          <p:nvPr/>
        </p:nvSpPr>
        <p:spPr>
          <a:xfrm>
            <a:off x="1209675" y="803910"/>
            <a:ext cx="4297680" cy="645160"/>
          </a:xfrm>
          <a:prstGeom prst="rect">
            <a:avLst/>
          </a:prstGeom>
          <a:noFill/>
        </p:spPr>
        <p:txBody>
          <a:bodyPr wrap="none" rtlCol="0" anchor="t">
            <a:spAutoFit/>
          </a:bodyPr>
          <a:lstStyle/>
          <a:p>
            <a:r>
              <a:rPr lang="zh-CN" altLang="en-US" sz="3600">
                <a:latin typeface="方正启体简体" panose="03000509000000000000" charset="-122"/>
                <a:ea typeface="方正启体简体" panose="03000509000000000000" charset="-122"/>
                <a:sym typeface="+mn-ea"/>
              </a:rPr>
              <a:t>他还提出了很多理论</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34518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633095" y="2447290"/>
            <a:ext cx="7505700" cy="2150110"/>
          </a:xfrm>
        </p:spPr>
        <p:txBody>
          <a:bodyPr>
            <a:noAutofit/>
          </a:bodyPr>
          <a:lstStyle/>
          <a:p>
            <a:pPr marL="0" indent="0" algn="l">
              <a:lnSpc>
                <a:spcPct val="150000"/>
              </a:lnSpc>
              <a:buNone/>
            </a:pPr>
            <a:r>
              <a:rPr lang="zh-CN" altLang="en-US" sz="3600">
                <a:sym typeface="+mn-ea"/>
              </a:rPr>
              <a:t>改革春风吹满地，中国人民真争气；</a:t>
            </a:r>
          </a:p>
          <a:p>
            <a:pPr marL="0" indent="0" algn="l">
              <a:lnSpc>
                <a:spcPct val="150000"/>
              </a:lnSpc>
              <a:buNone/>
            </a:pPr>
            <a:r>
              <a:rPr lang="zh-CN" altLang="en-US" sz="3600">
                <a:sym typeface="+mn-ea"/>
              </a:rPr>
              <a:t>改革春风吹进门，中国人民抖精神。</a:t>
            </a:r>
          </a:p>
        </p:txBody>
      </p:sp>
      <p:pic>
        <p:nvPicPr>
          <p:cNvPr id="3" name="图片 2"/>
          <p:cNvPicPr>
            <a:picLocks noChangeAspect="1"/>
          </p:cNvPicPr>
          <p:nvPr/>
        </p:nvPicPr>
        <p:blipFill>
          <a:blip r:embed="rId3"/>
          <a:srcRect t="2190" b="4380"/>
          <a:stretch>
            <a:fillRect/>
          </a:stretch>
        </p:blipFill>
        <p:spPr>
          <a:xfrm>
            <a:off x="8308975" y="2192020"/>
            <a:ext cx="3596005" cy="2660015"/>
          </a:xfrm>
          <a:prstGeom prst="round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66750" y="3290570"/>
            <a:ext cx="4338320"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a:t>
            </a:r>
            <a:r>
              <a:rPr lang="en-US" altLang="zh-CN" sz="2800">
                <a:solidFill>
                  <a:schemeClr val="tx1"/>
                </a:solidFill>
                <a:latin typeface="微软雅黑" panose="020B0503020204020204" pitchFamily="34" charset="-122"/>
                <a:ea typeface="微软雅黑" panose="020B0503020204020204" pitchFamily="34" charset="-122"/>
              </a:rPr>
              <a:t>2</a:t>
            </a:r>
            <a:r>
              <a:rPr lang="zh-CN" altLang="en-US" sz="2800">
                <a:solidFill>
                  <a:schemeClr val="tx1"/>
                </a:solidFill>
                <a:latin typeface="微软雅黑" panose="020B0503020204020204" pitchFamily="34" charset="-122"/>
                <a:ea typeface="微软雅黑" panose="020B0503020204020204" pitchFamily="34" charset="-122"/>
              </a:rPr>
              <a:t>个秘密</a:t>
            </a:r>
          </a:p>
        </p:txBody>
      </p:sp>
      <p:sp>
        <p:nvSpPr>
          <p:cNvPr id="4" name="左大括号 3"/>
          <p:cNvSpPr/>
          <p:nvPr/>
        </p:nvSpPr>
        <p:spPr>
          <a:xfrm>
            <a:off x="5214620" y="2437765"/>
            <a:ext cx="965200" cy="2444115"/>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6249670" y="2237740"/>
            <a:ext cx="4113530" cy="578485"/>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三大改造：第一次脱贫计划</a:t>
            </a:r>
          </a:p>
        </p:txBody>
      </p:sp>
      <p:sp>
        <p:nvSpPr>
          <p:cNvPr id="7" name="圆角矩形 6"/>
          <p:cNvSpPr/>
          <p:nvPr/>
        </p:nvSpPr>
        <p:spPr>
          <a:xfrm>
            <a:off x="6249670" y="4507865"/>
            <a:ext cx="4113530"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pitchFamily="34" charset="-122"/>
                <a:ea typeface="微软雅黑" panose="020B0503020204020204" pitchFamily="34" charset="-122"/>
                <a:sym typeface="+mn-ea"/>
              </a:rPr>
              <a:t>改革开放：第二次脱贫计划</a:t>
            </a: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spTree>
    <p:custDataLst>
      <p:tags r:id="rId2"/>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33121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2934970" y="2736215"/>
            <a:ext cx="7078980" cy="1113155"/>
          </a:xfrm>
        </p:spPr>
        <p:txBody>
          <a:bodyPr>
            <a:noAutofit/>
          </a:bodyPr>
          <a:lstStyle/>
          <a:p>
            <a:pPr marL="0" indent="0" algn="l">
              <a:lnSpc>
                <a:spcPct val="150000"/>
              </a:lnSpc>
              <a:buNone/>
            </a:pPr>
            <a:r>
              <a:rPr lang="zh-CN" altLang="en-US" sz="4000">
                <a:sym typeface="+mn-ea"/>
              </a:rPr>
              <a:t>邓小平的厉害只是说说而已么？</a:t>
            </a: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635" y="-9525"/>
            <a:ext cx="3345815"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2541905" y="2366645"/>
            <a:ext cx="7108825" cy="1113155"/>
          </a:xfrm>
        </p:spPr>
        <p:txBody>
          <a:bodyPr>
            <a:noAutofit/>
          </a:bodyPr>
          <a:lstStyle/>
          <a:p>
            <a:pPr marL="0" indent="0" algn="l">
              <a:lnSpc>
                <a:spcPct val="150000"/>
              </a:lnSpc>
              <a:buNone/>
            </a:pPr>
            <a:r>
              <a:rPr lang="zh-CN" altLang="en-US" sz="4000">
                <a:sym typeface="+mn-ea"/>
              </a:rPr>
              <a:t>一定是因为有了不一样的成就</a:t>
            </a: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28930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1939290" y="1188720"/>
            <a:ext cx="4866640" cy="1113155"/>
          </a:xfrm>
        </p:spPr>
        <p:txBody>
          <a:bodyPr>
            <a:noAutofit/>
          </a:bodyPr>
          <a:lstStyle/>
          <a:p>
            <a:pPr marL="0" indent="0" algn="l">
              <a:lnSpc>
                <a:spcPct val="150000"/>
              </a:lnSpc>
              <a:buNone/>
            </a:pPr>
            <a:r>
              <a:rPr lang="zh-CN" altLang="en-US" sz="4000">
                <a:sym typeface="+mn-ea"/>
              </a:rPr>
              <a:t>第</a:t>
            </a:r>
            <a:r>
              <a:rPr lang="en-US" altLang="zh-CN" sz="4000">
                <a:sym typeface="+mn-ea"/>
              </a:rPr>
              <a:t>1</a:t>
            </a:r>
            <a:r>
              <a:rPr lang="zh-CN" altLang="en-US" sz="4000">
                <a:sym typeface="+mn-ea"/>
              </a:rPr>
              <a:t>件：解放思想</a:t>
            </a:r>
          </a:p>
        </p:txBody>
      </p:sp>
      <p:sp>
        <p:nvSpPr>
          <p:cNvPr id="3" name="内容占位符 4"/>
          <p:cNvSpPr>
            <a:spLocks noGrp="1"/>
          </p:cNvSpPr>
          <p:nvPr/>
        </p:nvSpPr>
        <p:spPr>
          <a:xfrm>
            <a:off x="1271270" y="2872105"/>
            <a:ext cx="10089515" cy="1113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zh-CN" altLang="en-US" sz="4000">
                <a:sym typeface="+mn-ea"/>
              </a:rPr>
              <a:t>两个凡是</a:t>
            </a:r>
            <a:r>
              <a:rPr lang="en-US" altLang="zh-CN" sz="4000">
                <a:sym typeface="+mn-ea"/>
              </a:rPr>
              <a:t>——</a:t>
            </a:r>
            <a:r>
              <a:rPr lang="zh-CN" altLang="en-US" sz="4000">
                <a:sym typeface="+mn-ea"/>
              </a:rPr>
              <a:t>实践是检验真理的唯一标准</a:t>
            </a:r>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416935"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3" name="内容占位符 4"/>
          <p:cNvSpPr>
            <a:spLocks noGrp="1"/>
          </p:cNvSpPr>
          <p:nvPr/>
        </p:nvSpPr>
        <p:spPr>
          <a:xfrm>
            <a:off x="589280" y="1183640"/>
            <a:ext cx="11296015" cy="21920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zh-CN" altLang="en-US" sz="4000">
                <a:sym typeface="+mn-ea"/>
              </a:rPr>
              <a:t>两个凡是：</a:t>
            </a:r>
            <a:r>
              <a:rPr lang="zh-CN" altLang="en-US" sz="3600">
                <a:sym typeface="+mn-ea"/>
              </a:rPr>
              <a:t>“凡是毛主席做出的决策，我们都坚决维护；凡是毛主席的指示，我们都始终不渝地遵循。”</a:t>
            </a: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330575"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3" name="内容占位符 4"/>
          <p:cNvSpPr>
            <a:spLocks noGrp="1"/>
          </p:cNvSpPr>
          <p:nvPr/>
        </p:nvSpPr>
        <p:spPr>
          <a:xfrm>
            <a:off x="589280" y="1183640"/>
            <a:ext cx="11296015" cy="21920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zh-CN" altLang="en-US" sz="4000">
                <a:sym typeface="+mn-ea"/>
              </a:rPr>
              <a:t>两个凡是：</a:t>
            </a:r>
            <a:r>
              <a:rPr lang="zh-CN" altLang="en-US" sz="3600">
                <a:sym typeface="+mn-ea"/>
              </a:rPr>
              <a:t>“凡是毛主席做出的决策，我们都坚决维护；凡是毛主席的指示，我们都始终不渝地遵循。”</a:t>
            </a:r>
          </a:p>
        </p:txBody>
      </p:sp>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rcRect r="1953" b="9669"/>
          <a:stretch>
            <a:fillRect/>
          </a:stretch>
        </p:blipFill>
        <p:spPr>
          <a:xfrm>
            <a:off x="4185285" y="613410"/>
            <a:ext cx="2997200" cy="2580640"/>
          </a:xfrm>
          <a:prstGeom prst="rect">
            <a:avLst/>
          </a:prstGeom>
        </p:spPr>
      </p:pic>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359785"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3" name="内容占位符 4"/>
          <p:cNvSpPr>
            <a:spLocks noGrp="1"/>
          </p:cNvSpPr>
          <p:nvPr/>
        </p:nvSpPr>
        <p:spPr>
          <a:xfrm>
            <a:off x="589280" y="1183640"/>
            <a:ext cx="11296015" cy="46615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zh-CN" altLang="en-US" sz="4000">
                <a:sym typeface="+mn-ea"/>
              </a:rPr>
              <a:t>两个凡是：</a:t>
            </a:r>
            <a:r>
              <a:rPr lang="zh-CN" altLang="en-US" sz="3600">
                <a:sym typeface="+mn-ea"/>
              </a:rPr>
              <a:t>“凡是毛主席做出的决策，我们都坚决维护；凡是毛主席的指示，我们都始终不渝地遵循。”</a:t>
            </a:r>
            <a:endParaRPr lang="zh-CN" altLang="en-US" sz="4000">
              <a:sym typeface="+mn-ea"/>
            </a:endParaRPr>
          </a:p>
          <a:p>
            <a:pPr marL="0" indent="0" algn="l">
              <a:lnSpc>
                <a:spcPct val="150000"/>
              </a:lnSpc>
              <a:buNone/>
            </a:pPr>
            <a:endParaRPr lang="zh-CN" altLang="en-US" sz="4000">
              <a:sym typeface="+mn-ea"/>
            </a:endParaRPr>
          </a:p>
          <a:p>
            <a:pPr marL="0" indent="0" algn="l">
              <a:lnSpc>
                <a:spcPct val="150000"/>
              </a:lnSpc>
              <a:buNone/>
            </a:pPr>
            <a:r>
              <a:rPr lang="zh-CN" altLang="en-US" sz="3600">
                <a:sym typeface="+mn-ea"/>
              </a:rPr>
              <a:t>实践是检验真理的唯一标准：坚持一切从实际出发,理论联系实际,实事求是,在实践中检验真理和发展真理。</a:t>
            </a:r>
          </a:p>
        </p:txBody>
      </p:sp>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rcRect r="1953" b="9669"/>
          <a:stretch>
            <a:fillRect/>
          </a:stretch>
        </p:blipFill>
        <p:spPr>
          <a:xfrm>
            <a:off x="4185285" y="613410"/>
            <a:ext cx="2997200" cy="2580640"/>
          </a:xfrm>
          <a:prstGeom prst="rect">
            <a:avLst/>
          </a:prstGeom>
        </p:spPr>
      </p:pic>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317875"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1939290" y="1188720"/>
            <a:ext cx="4866640" cy="1113155"/>
          </a:xfrm>
        </p:spPr>
        <p:txBody>
          <a:bodyPr>
            <a:noAutofit/>
          </a:bodyPr>
          <a:lstStyle/>
          <a:p>
            <a:pPr marL="0" indent="0" algn="l">
              <a:lnSpc>
                <a:spcPct val="150000"/>
              </a:lnSpc>
              <a:buNone/>
            </a:pPr>
            <a:r>
              <a:rPr lang="zh-CN" altLang="en-US" sz="4000">
                <a:sym typeface="+mn-ea"/>
              </a:rPr>
              <a:t>第</a:t>
            </a:r>
            <a:r>
              <a:rPr lang="en-US" altLang="zh-CN" sz="4000">
                <a:sym typeface="+mn-ea"/>
              </a:rPr>
              <a:t>2</a:t>
            </a:r>
            <a:r>
              <a:rPr lang="zh-CN" altLang="en-US" sz="4000">
                <a:sym typeface="+mn-ea"/>
              </a:rPr>
              <a:t>件：改革经济</a:t>
            </a:r>
          </a:p>
        </p:txBody>
      </p:sp>
      <p:sp>
        <p:nvSpPr>
          <p:cNvPr id="3" name="内容占位符 4"/>
          <p:cNvSpPr>
            <a:spLocks noGrp="1"/>
          </p:cNvSpPr>
          <p:nvPr/>
        </p:nvSpPr>
        <p:spPr>
          <a:xfrm>
            <a:off x="2605405" y="2872740"/>
            <a:ext cx="5902960" cy="1113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zh-CN" altLang="en-US" sz="4000" dirty="0">
                <a:sym typeface="+mn-ea"/>
              </a:rPr>
              <a:t>纯计划经济</a:t>
            </a:r>
            <a:r>
              <a:rPr lang="en-US" altLang="zh-CN" sz="4000" dirty="0">
                <a:sym typeface="+mn-ea"/>
              </a:rPr>
              <a:t>——</a:t>
            </a:r>
            <a:r>
              <a:rPr lang="zh-CN" altLang="en-US" sz="4000" dirty="0">
                <a:sym typeface="+mn-ea"/>
              </a:rPr>
              <a:t>？</a:t>
            </a: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18897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1655445" y="1728470"/>
            <a:ext cx="9662795" cy="1113155"/>
          </a:xfrm>
        </p:spPr>
        <p:txBody>
          <a:bodyPr>
            <a:noAutofit/>
          </a:bodyPr>
          <a:lstStyle/>
          <a:p>
            <a:pPr marL="0" indent="0" algn="l">
              <a:lnSpc>
                <a:spcPct val="150000"/>
              </a:lnSpc>
              <a:buNone/>
            </a:pPr>
            <a:r>
              <a:rPr lang="zh-CN" altLang="en-US" sz="4000">
                <a:sym typeface="+mn-ea"/>
              </a:rPr>
              <a:t>纯计划</a:t>
            </a:r>
            <a:r>
              <a:rPr lang="en-US" altLang="zh-CN" sz="4000">
                <a:sym typeface="+mn-ea"/>
              </a:rPr>
              <a:t>——</a:t>
            </a:r>
            <a:r>
              <a:rPr lang="zh-CN" altLang="en-US" sz="4000">
                <a:sym typeface="+mn-ea"/>
              </a:rPr>
              <a:t>经济疲软，创新能力被扼杀</a:t>
            </a: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19024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rcRect r="1953" b="9669"/>
          <a:stretch>
            <a:fillRect/>
          </a:stretch>
        </p:blipFill>
        <p:spPr>
          <a:xfrm>
            <a:off x="4185285" y="613410"/>
            <a:ext cx="2997200" cy="2580640"/>
          </a:xfrm>
          <a:prstGeom prst="rect">
            <a:avLst/>
          </a:prstGeom>
        </p:spPr>
      </p:pic>
      <p:sp>
        <p:nvSpPr>
          <p:cNvPr id="4" name="内容占位符 4"/>
          <p:cNvSpPr>
            <a:spLocks noGrp="1"/>
          </p:cNvSpPr>
          <p:nvPr/>
        </p:nvSpPr>
        <p:spPr>
          <a:xfrm>
            <a:off x="1655445" y="1728470"/>
            <a:ext cx="9662795" cy="1113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zh-CN" altLang="en-US" sz="4000">
                <a:sym typeface="+mn-ea"/>
              </a:rPr>
              <a:t>纯计划</a:t>
            </a:r>
            <a:r>
              <a:rPr lang="en-US" altLang="zh-CN" sz="4000">
                <a:sym typeface="+mn-ea"/>
              </a:rPr>
              <a:t>——</a:t>
            </a:r>
            <a:r>
              <a:rPr lang="zh-CN" altLang="en-US" sz="4000">
                <a:sym typeface="+mn-ea"/>
              </a:rPr>
              <a:t>经济疲软，创新能力被扼杀</a:t>
            </a:r>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16103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1655445" y="1728470"/>
            <a:ext cx="9662795" cy="1113155"/>
          </a:xfrm>
        </p:spPr>
        <p:txBody>
          <a:bodyPr>
            <a:noAutofit/>
          </a:bodyPr>
          <a:lstStyle/>
          <a:p>
            <a:pPr marL="0" indent="0" algn="l">
              <a:lnSpc>
                <a:spcPct val="150000"/>
              </a:lnSpc>
              <a:buNone/>
            </a:pPr>
            <a:r>
              <a:rPr lang="zh-CN" altLang="en-US" sz="4000" dirty="0">
                <a:sym typeface="+mn-ea"/>
              </a:rPr>
              <a:t>闭关锁国：经济闭塞，温饱难以保证</a:t>
            </a:r>
          </a:p>
          <a:p>
            <a:pPr marL="0" indent="0" algn="l">
              <a:lnSpc>
                <a:spcPct val="150000"/>
              </a:lnSpc>
              <a:buNone/>
            </a:pPr>
            <a:endParaRPr lang="zh-CN" altLang="en-US" sz="4000" dirty="0">
              <a:sym typeface="+mn-ea"/>
            </a:endParaRPr>
          </a:p>
          <a:p>
            <a:pPr marL="0" indent="0" algn="l">
              <a:lnSpc>
                <a:spcPct val="150000"/>
              </a:lnSpc>
              <a:buNone/>
            </a:pPr>
            <a:r>
              <a:rPr lang="zh-CN" altLang="en-US" sz="4000" dirty="0">
                <a:sym typeface="+mn-ea"/>
              </a:rPr>
              <a:t>计划 </a:t>
            </a:r>
            <a:r>
              <a:rPr lang="en-US" altLang="zh-CN" sz="4000" dirty="0">
                <a:sym typeface="+mn-ea"/>
              </a:rPr>
              <a:t>+ </a:t>
            </a:r>
            <a:r>
              <a:rPr lang="zh-CN" altLang="en-US" sz="4000" dirty="0">
                <a:sym typeface="+mn-ea"/>
              </a:rPr>
              <a:t>市场 </a:t>
            </a:r>
            <a:r>
              <a:rPr lang="en-US" altLang="zh-CN" sz="4000" dirty="0">
                <a:sym typeface="+mn-ea"/>
              </a:rPr>
              <a:t>=  </a:t>
            </a:r>
            <a:r>
              <a:rPr lang="zh-CN" altLang="en-US" sz="4000" dirty="0">
                <a:sym typeface="+mn-ea"/>
              </a:rPr>
              <a:t>社会主义市场经济</a:t>
            </a:r>
          </a:p>
        </p:txBody>
      </p:sp>
      <p:pic>
        <p:nvPicPr>
          <p:cNvPr id="6" name="图片 5"/>
          <p:cNvPicPr>
            <a:picLocks noChangeAspect="1"/>
          </p:cNvPicPr>
          <p:nvPr/>
        </p:nvPicPr>
        <p:blipFill>
          <a:blip r:embed="rId4">
            <a:clrChange>
              <a:clrFrom>
                <a:srgbClr val="FFFFFF">
                  <a:alpha val="100000"/>
                </a:srgbClr>
              </a:clrFrom>
              <a:clrTo>
                <a:srgbClr val="FFFFFF">
                  <a:alpha val="100000"/>
                  <a:alpha val="0"/>
                </a:srgbClr>
              </a:clrTo>
            </a:clrChange>
          </a:blip>
          <a:srcRect r="1953" b="9669"/>
          <a:stretch>
            <a:fillRect/>
          </a:stretch>
        </p:blipFill>
        <p:spPr>
          <a:xfrm>
            <a:off x="4327525" y="727075"/>
            <a:ext cx="2997200" cy="2580640"/>
          </a:xfrm>
          <a:prstGeom prst="rect">
            <a:avLst/>
          </a:prstGeom>
        </p:spPr>
      </p:pic>
      <p:sp>
        <p:nvSpPr>
          <p:cNvPr id="3" name="圆角矩形 2"/>
          <p:cNvSpPr/>
          <p:nvPr/>
        </p:nvSpPr>
        <p:spPr>
          <a:xfrm>
            <a:off x="4514215" y="3934460"/>
            <a:ext cx="4356100" cy="950595"/>
          </a:xfrm>
          <a:prstGeom prst="roundRect">
            <a:avLst/>
          </a:prstGeom>
          <a:noFill/>
          <a:ln w="3175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66750" y="3290570"/>
            <a:ext cx="4338320"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近代中国的</a:t>
            </a:r>
            <a:r>
              <a:rPr lang="en-US" altLang="zh-CN" sz="2800">
                <a:solidFill>
                  <a:schemeClr val="tx1"/>
                </a:solidFill>
                <a:latin typeface="微软雅黑" panose="020B0503020204020204" pitchFamily="34" charset="-122"/>
                <a:ea typeface="微软雅黑" panose="020B0503020204020204" pitchFamily="34" charset="-122"/>
              </a:rPr>
              <a:t>2</a:t>
            </a:r>
            <a:r>
              <a:rPr lang="zh-CN" altLang="en-US" sz="2800">
                <a:solidFill>
                  <a:schemeClr val="tx1"/>
                </a:solidFill>
                <a:latin typeface="微软雅黑" panose="020B0503020204020204" pitchFamily="34" charset="-122"/>
                <a:ea typeface="微软雅黑" panose="020B0503020204020204" pitchFamily="34" charset="-122"/>
              </a:rPr>
              <a:t>个秘密</a:t>
            </a:r>
          </a:p>
        </p:txBody>
      </p:sp>
      <p:sp>
        <p:nvSpPr>
          <p:cNvPr id="4" name="左大括号 3"/>
          <p:cNvSpPr/>
          <p:nvPr/>
        </p:nvSpPr>
        <p:spPr>
          <a:xfrm>
            <a:off x="5214620" y="2437765"/>
            <a:ext cx="965200" cy="2444115"/>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圆角矩形 4"/>
          <p:cNvSpPr/>
          <p:nvPr/>
        </p:nvSpPr>
        <p:spPr>
          <a:xfrm>
            <a:off x="6249669" y="2237740"/>
            <a:ext cx="4113531" cy="578485"/>
          </a:xfrm>
          <a:prstGeom prst="roundRect">
            <a:avLst/>
          </a:prstGeom>
          <a:noFill/>
          <a:ln w="25400">
            <a:solidFill>
              <a:schemeClr val="tx1"/>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三大改造：第一次脱贫计划</a:t>
            </a:r>
          </a:p>
        </p:txBody>
      </p:sp>
      <p:sp>
        <p:nvSpPr>
          <p:cNvPr id="7" name="圆角矩形 6"/>
          <p:cNvSpPr/>
          <p:nvPr/>
        </p:nvSpPr>
        <p:spPr>
          <a:xfrm>
            <a:off x="6249670" y="4507865"/>
            <a:ext cx="4113530" cy="56832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lumMod val="75000"/>
                  </a:schemeClr>
                </a:solidFill>
                <a:latin typeface="微软雅黑" panose="020B0503020204020204" pitchFamily="34" charset="-122"/>
                <a:ea typeface="微软雅黑" panose="020B0503020204020204" pitchFamily="34" charset="-122"/>
                <a:sym typeface="+mn-ea"/>
              </a:rPr>
              <a:t>改革开放：第二次脱贫计划</a:t>
            </a: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a:solidFill>
                  <a:schemeClr val="tx1"/>
                </a:solidFill>
                <a:latin typeface="方正启体简体" panose="03000509000000000000" charset="-122"/>
                <a:ea typeface="方正启体简体" panose="03000509000000000000" charset="-122"/>
              </a:rPr>
              <a:t>今日概况</a:t>
            </a:r>
          </a:p>
        </p:txBody>
      </p:sp>
    </p:spTree>
    <p:custDataLst>
      <p:tags r:id="rId2"/>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146425"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1939290" y="1188720"/>
            <a:ext cx="7137400" cy="1113155"/>
          </a:xfrm>
        </p:spPr>
        <p:txBody>
          <a:bodyPr>
            <a:noAutofit/>
          </a:bodyPr>
          <a:lstStyle/>
          <a:p>
            <a:pPr marL="0" indent="0" algn="l">
              <a:lnSpc>
                <a:spcPct val="150000"/>
              </a:lnSpc>
              <a:buNone/>
            </a:pPr>
            <a:r>
              <a:rPr lang="zh-CN" altLang="en-US" sz="4000">
                <a:sym typeface="+mn-ea"/>
              </a:rPr>
              <a:t>第</a:t>
            </a:r>
            <a:r>
              <a:rPr lang="en-US" altLang="zh-CN" sz="4000">
                <a:sym typeface="+mn-ea"/>
              </a:rPr>
              <a:t>3</a:t>
            </a:r>
            <a:r>
              <a:rPr lang="zh-CN" altLang="en-US" sz="4000">
                <a:sym typeface="+mn-ea"/>
              </a:rPr>
              <a:t>件：解放港、澳（一国两制）</a:t>
            </a:r>
          </a:p>
        </p:txBody>
      </p:sp>
      <p:sp>
        <p:nvSpPr>
          <p:cNvPr id="3" name="内容占位符 4"/>
          <p:cNvSpPr>
            <a:spLocks noGrp="1"/>
          </p:cNvSpPr>
          <p:nvPr/>
        </p:nvSpPr>
        <p:spPr>
          <a:xfrm>
            <a:off x="2778125" y="3611245"/>
            <a:ext cx="7449185" cy="1113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zh-CN" altLang="en-US" sz="4000">
                <a:sym typeface="+mn-ea"/>
              </a:rPr>
              <a:t>嗯，这个应该是大家最熟悉的了。</a:t>
            </a:r>
          </a:p>
        </p:txBody>
      </p:sp>
      <p:pic>
        <p:nvPicPr>
          <p:cNvPr id="4" name="图片 3"/>
          <p:cNvPicPr>
            <a:picLocks noChangeAspect="1"/>
          </p:cNvPicPr>
          <p:nvPr/>
        </p:nvPicPr>
        <p:blipFill>
          <a:blip r:embed="rId4">
            <a:clrChange>
              <a:clrFrom>
                <a:srgbClr val="FEFEFE">
                  <a:alpha val="100000"/>
                </a:srgbClr>
              </a:clrFrom>
              <a:clrTo>
                <a:srgbClr val="FEFEFE">
                  <a:alpha val="100000"/>
                  <a:alpha val="0"/>
                </a:srgbClr>
              </a:clrTo>
            </a:clrChange>
          </a:blip>
          <a:srcRect l="29193"/>
          <a:stretch>
            <a:fillRect/>
          </a:stretch>
        </p:blipFill>
        <p:spPr>
          <a:xfrm flipH="1">
            <a:off x="328295" y="2491740"/>
            <a:ext cx="3073400" cy="2897505"/>
          </a:xfrm>
          <a:prstGeom prst="rect">
            <a:avLst/>
          </a:prstGeom>
        </p:spPr>
      </p:pic>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0" y="-9525"/>
            <a:ext cx="311785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2607310" y="1836420"/>
            <a:ext cx="8043545" cy="3184525"/>
          </a:xfrm>
        </p:spPr>
        <p:txBody>
          <a:bodyPr>
            <a:noAutofit/>
          </a:bodyPr>
          <a:lstStyle/>
          <a:p>
            <a:pPr marL="0" indent="0" algn="l">
              <a:lnSpc>
                <a:spcPct val="150000"/>
              </a:lnSpc>
              <a:buNone/>
            </a:pPr>
            <a:r>
              <a:rPr sz="4000">
                <a:sym typeface="+mn-ea"/>
              </a:rPr>
              <a:t> 1997年7月1日零时 香港回归</a:t>
            </a:r>
          </a:p>
          <a:p>
            <a:pPr marL="0" indent="0" algn="l">
              <a:lnSpc>
                <a:spcPct val="150000"/>
              </a:lnSpc>
              <a:buNone/>
            </a:pPr>
            <a:endParaRPr sz="4000">
              <a:sym typeface="+mn-ea"/>
            </a:endParaRPr>
          </a:p>
          <a:p>
            <a:pPr marL="0" indent="0" algn="l">
              <a:lnSpc>
                <a:spcPct val="150000"/>
              </a:lnSpc>
              <a:buNone/>
            </a:pPr>
            <a:r>
              <a:rPr sz="4000">
                <a:sym typeface="+mn-ea"/>
              </a:rPr>
              <a:t> 1999年12月20日零时</a:t>
            </a:r>
            <a:r>
              <a:rPr lang="zh-CN" sz="4000">
                <a:sym typeface="+mn-ea"/>
              </a:rPr>
              <a:t>澳门回归</a:t>
            </a:r>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220"/>
          <p:cNvSpPr/>
          <p:nvPr/>
        </p:nvSpPr>
        <p:spPr>
          <a:xfrm>
            <a:off x="-28575" y="5080"/>
            <a:ext cx="3331210" cy="622935"/>
          </a:xfrm>
          <a:prstGeom prst="homePlate">
            <a:avLst/>
          </a:prstGeom>
          <a:solidFill>
            <a:srgbClr val="92D050"/>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a:solidFill>
                  <a:schemeClr val="tx1"/>
                </a:solidFill>
                <a:latin typeface="方正启体简体" panose="03000509000000000000" charset="-122"/>
                <a:ea typeface="方正启体简体" panose="03000509000000000000" charset="-122"/>
              </a:rPr>
              <a:t>Ⅱ：第二次脱贫计划</a:t>
            </a:r>
          </a:p>
        </p:txBody>
      </p:sp>
      <p:sp>
        <p:nvSpPr>
          <p:cNvPr id="5" name="内容占位符 4"/>
          <p:cNvSpPr>
            <a:spLocks noGrp="1"/>
          </p:cNvSpPr>
          <p:nvPr>
            <p:ph idx="1"/>
          </p:nvPr>
        </p:nvSpPr>
        <p:spPr>
          <a:xfrm>
            <a:off x="4054475" y="2020570"/>
            <a:ext cx="4382770" cy="2816860"/>
          </a:xfrm>
        </p:spPr>
        <p:txBody>
          <a:bodyPr>
            <a:noAutofit/>
          </a:bodyPr>
          <a:lstStyle/>
          <a:p>
            <a:pPr marL="0" indent="0" algn="l">
              <a:lnSpc>
                <a:spcPct val="150000"/>
              </a:lnSpc>
              <a:buNone/>
            </a:pPr>
            <a:r>
              <a:rPr lang="zh-CN" altLang="en-US" sz="4000">
                <a:sym typeface="+mn-ea"/>
              </a:rPr>
              <a:t>翻开了新篇章</a:t>
            </a:r>
          </a:p>
          <a:p>
            <a:pPr marL="0" indent="0" algn="l">
              <a:lnSpc>
                <a:spcPct val="150000"/>
              </a:lnSpc>
              <a:buNone/>
            </a:pPr>
            <a:r>
              <a:rPr lang="zh-CN" altLang="zh-CN" sz="4000">
                <a:sym typeface="+mn-ea"/>
              </a:rPr>
              <a:t>逐渐走向强大</a:t>
            </a:r>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9015" y="1428115"/>
            <a:ext cx="10515600" cy="4351338"/>
          </a:xfrm>
        </p:spPr>
        <p:txBody>
          <a:bodyPr>
            <a:normAutofit fontScale="70000" lnSpcReduction="20000"/>
          </a:bodyPr>
          <a:lstStyle/>
          <a:p>
            <a:pPr marL="0" indent="0" algn="ctr">
              <a:lnSpc>
                <a:spcPct val="200000"/>
              </a:lnSpc>
              <a:buNone/>
            </a:pPr>
            <a:r>
              <a:rPr lang="zh-CN" altLang="en-US" sz="4000"/>
              <a:t>随堂考时间</a:t>
            </a:r>
            <a:r>
              <a:rPr lang="en-US" altLang="zh-CN" sz="4000"/>
              <a:t>~~~</a:t>
            </a:r>
          </a:p>
          <a:p>
            <a:pPr marL="0" indent="0" algn="ctr">
              <a:lnSpc>
                <a:spcPct val="200000"/>
              </a:lnSpc>
              <a:buNone/>
            </a:pPr>
            <a:r>
              <a:rPr lang="en-US" altLang="zh-CN" sz="4000">
                <a:solidFill>
                  <a:srgbClr val="C00000"/>
                </a:solidFill>
              </a:rPr>
              <a:t>15</a:t>
            </a:r>
            <a:r>
              <a:rPr lang="zh-CN" altLang="en-US" sz="4000">
                <a:solidFill>
                  <a:srgbClr val="C00000"/>
                </a:solidFill>
              </a:rPr>
              <a:t>秒</a:t>
            </a:r>
            <a:r>
              <a:rPr lang="zh-CN" altLang="en-US" sz="4000"/>
              <a:t>答题</a:t>
            </a:r>
          </a:p>
          <a:p>
            <a:pPr marL="0" indent="0" algn="ctr">
              <a:lnSpc>
                <a:spcPct val="200000"/>
              </a:lnSpc>
              <a:buNone/>
            </a:pPr>
            <a:r>
              <a:rPr lang="zh-CN" altLang="en-US" sz="4000"/>
              <a:t>且答且珍惜</a:t>
            </a:r>
          </a:p>
          <a:p>
            <a:pPr marL="0" indent="0" algn="ctr">
              <a:lnSpc>
                <a:spcPct val="200000"/>
              </a:lnSpc>
              <a:buNone/>
            </a:pPr>
            <a:r>
              <a:rPr lang="en-US" altLang="zh-CN" sz="4000"/>
              <a:t>                                                                                                                                            1 2 4 5</a:t>
            </a:r>
          </a:p>
        </p:txBody>
      </p:sp>
      <p:sp>
        <p:nvSpPr>
          <p:cNvPr id="220" name=" 220"/>
          <p:cNvSpPr/>
          <p:nvPr/>
        </p:nvSpPr>
        <p:spPr>
          <a:xfrm>
            <a:off x="0" y="-9525"/>
            <a:ext cx="1911350" cy="622935"/>
          </a:xfrm>
          <a:prstGeom prst="homePlate">
            <a:avLst/>
          </a:prstGeom>
          <a:solidFill>
            <a:srgbClr val="EDCD6A"/>
          </a:solidFill>
          <a:ln w="22225">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a:solidFill>
                  <a:schemeClr val="tx1"/>
                </a:solidFill>
                <a:latin typeface="方正启体简体" panose="03000509000000000000" charset="-122"/>
                <a:ea typeface="方正启体简体" panose="03000509000000000000" charset="-122"/>
              </a:rPr>
              <a:t>TRY</a:t>
            </a:r>
            <a:r>
              <a:rPr lang="zh-CN" altLang="en-US" sz="2400" b="1">
                <a:solidFill>
                  <a:schemeClr val="tx1"/>
                </a:solidFill>
                <a:latin typeface="方正启体简体" panose="03000509000000000000" charset="-122"/>
                <a:ea typeface="方正启体简体" panose="03000509000000000000" charset="-122"/>
              </a:rPr>
              <a:t>！</a:t>
            </a:r>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3600" b="1" dirty="0">
                <a:solidFill>
                  <a:schemeClr val="tx1"/>
                </a:solidFill>
                <a:latin typeface="方正启体简体" panose="03000509000000000000" charset="-122"/>
                <a:ea typeface="方正启体简体" panose="03000509000000000000" charset="-122"/>
              </a:rPr>
              <a:t>揭秘</a:t>
            </a:r>
            <a:r>
              <a:rPr lang="en-US" altLang="zh-CN" sz="3600" b="1" dirty="0">
                <a:solidFill>
                  <a:schemeClr val="tx1"/>
                </a:solidFill>
                <a:latin typeface="方正启体简体" panose="03000509000000000000" charset="-122"/>
                <a:ea typeface="方正启体简体" panose="03000509000000000000" charset="-122"/>
              </a:rPr>
              <a:t>2</a:t>
            </a:r>
          </a:p>
        </p:txBody>
      </p:sp>
      <p:sp>
        <p:nvSpPr>
          <p:cNvPr id="6" name="内容占位符 5"/>
          <p:cNvSpPr>
            <a:spLocks noGrp="1"/>
          </p:cNvSpPr>
          <p:nvPr>
            <p:ph idx="1"/>
          </p:nvPr>
        </p:nvSpPr>
        <p:spPr>
          <a:xfrm>
            <a:off x="257810" y="2154555"/>
            <a:ext cx="11676380" cy="1113155"/>
          </a:xfrm>
        </p:spPr>
        <p:txBody>
          <a:bodyPr>
            <a:noAutofit/>
          </a:bodyPr>
          <a:lstStyle/>
          <a:p>
            <a:pPr marL="0" indent="0" algn="ctr">
              <a:lnSpc>
                <a:spcPct val="150000"/>
              </a:lnSpc>
              <a:buNone/>
            </a:pPr>
            <a:r>
              <a:rPr lang="zh-CN" altLang="en-US" sz="4000" dirty="0">
                <a:sym typeface="+mn-ea"/>
              </a:rPr>
              <a:t>邓小平的一生，三下三上，究竟是为何？</a:t>
            </a:r>
          </a:p>
        </p:txBody>
      </p:sp>
    </p:spTree>
    <p:custDataLst>
      <p:tags r:id="rId1"/>
    </p:custDataLst>
    <p:extLst>
      <p:ext uri="{BB962C8B-B14F-4D97-AF65-F5344CB8AC3E}">
        <p14:creationId xmlns:p14="http://schemas.microsoft.com/office/powerpoint/2010/main" val="32238278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21740" y="2436495"/>
            <a:ext cx="10515600" cy="1325563"/>
          </a:xfrm>
        </p:spPr>
        <p:txBody>
          <a:bodyPr>
            <a:normAutofit fontScale="90000"/>
          </a:bodyPr>
          <a:lstStyle/>
          <a:p>
            <a:pPr algn="ctr">
              <a:lnSpc>
                <a:spcPct val="200000"/>
              </a:lnSpc>
            </a:pPr>
            <a:r>
              <a:rPr lang="zh-CN" altLang="en-US">
                <a:solidFill>
                  <a:schemeClr val="bg1"/>
                </a:solidFill>
                <a:cs typeface="方正启体简体" panose="03000509000000000000" charset="-122"/>
              </a:rPr>
              <a:t>中国的历史有屈辱，有错误，有辛酸。</a:t>
            </a:r>
            <a:br>
              <a:rPr lang="zh-CN" altLang="en-US">
                <a:solidFill>
                  <a:schemeClr val="bg1"/>
                </a:solidFill>
                <a:cs typeface="方正启体简体" panose="03000509000000000000" charset="-122"/>
              </a:rPr>
            </a:br>
            <a:r>
              <a:rPr lang="zh-CN" altLang="en-US">
                <a:solidFill>
                  <a:schemeClr val="bg1"/>
                </a:solidFill>
                <a:cs typeface="方正启体简体" panose="03000509000000000000" charset="-122"/>
              </a:rPr>
              <a:t>但中国人民总是能化险为夷。</a:t>
            </a:r>
            <a:br>
              <a:rPr lang="zh-CN" altLang="en-US">
                <a:solidFill>
                  <a:schemeClr val="bg1"/>
                </a:solidFill>
                <a:cs typeface="方正启体简体" panose="03000509000000000000" charset="-122"/>
              </a:rPr>
            </a:br>
            <a:endParaRPr lang="zh-CN" altLang="en-US">
              <a:solidFill>
                <a:schemeClr val="bg1"/>
              </a:solidFill>
              <a:cs typeface="方正启体简体" panose="03000509000000000000" charset="-122"/>
            </a:endParaRPr>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51865" y="1471930"/>
            <a:ext cx="10515600" cy="3029585"/>
          </a:xfrm>
        </p:spPr>
        <p:txBody>
          <a:bodyPr>
            <a:noAutofit/>
          </a:bodyPr>
          <a:lstStyle/>
          <a:p>
            <a:pPr algn="ctr">
              <a:lnSpc>
                <a:spcPct val="200000"/>
              </a:lnSpc>
            </a:pPr>
            <a:r>
              <a:rPr lang="zh-CN" altLang="en-US" sz="4800" b="1">
                <a:solidFill>
                  <a:schemeClr val="bg1"/>
                </a:solidFill>
                <a:cs typeface="方正启体简体" panose="03000509000000000000" charset="-122"/>
              </a:rPr>
              <a:t>现在的中国</a:t>
            </a:r>
            <a:br>
              <a:rPr lang="zh-CN" altLang="en-US" sz="4800" b="1">
                <a:solidFill>
                  <a:schemeClr val="bg1"/>
                </a:solidFill>
                <a:cs typeface="方正启体简体" panose="03000509000000000000" charset="-122"/>
              </a:rPr>
            </a:br>
            <a:r>
              <a:rPr lang="zh-CN" altLang="en-US" sz="4800" b="1">
                <a:solidFill>
                  <a:schemeClr val="bg1"/>
                </a:solidFill>
                <a:cs typeface="方正启体简体" panose="03000509000000000000" charset="-122"/>
              </a:rPr>
              <a:t>强大、自信、游刃有余</a:t>
            </a:r>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51865" y="1528445"/>
            <a:ext cx="10515600" cy="3029585"/>
          </a:xfrm>
        </p:spPr>
        <p:txBody>
          <a:bodyPr>
            <a:noAutofit/>
          </a:bodyPr>
          <a:lstStyle/>
          <a:p>
            <a:pPr algn="ctr">
              <a:lnSpc>
                <a:spcPct val="200000"/>
              </a:lnSpc>
            </a:pPr>
            <a:r>
              <a:rPr lang="zh-CN" altLang="en-US" sz="8800">
                <a:solidFill>
                  <a:schemeClr val="bg1"/>
                </a:solidFill>
                <a:cs typeface="方正启体简体" panose="03000509000000000000" charset="-122"/>
              </a:rPr>
              <a:t>读史使人明智</a:t>
            </a: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060"/>
            <a:ext cx="10515600" cy="1325563"/>
          </a:xfrm>
        </p:spPr>
        <p:txBody>
          <a:bodyPr>
            <a:noAutofit/>
          </a:bodyPr>
          <a:lstStyle/>
          <a:p>
            <a:pPr>
              <a:lnSpc>
                <a:spcPct val="200000"/>
              </a:lnSpc>
            </a:pPr>
            <a:r>
              <a:rPr lang="en-US" altLang="zh-CN" sz="4800"/>
              <a:t>           </a:t>
            </a:r>
            <a:r>
              <a:rPr lang="zh-CN" altLang="en-US" sz="4800"/>
              <a:t>不安于现状，不惧怕改变，</a:t>
            </a:r>
            <a:br>
              <a:rPr lang="zh-CN" altLang="en-US" sz="4800"/>
            </a:br>
            <a:r>
              <a:rPr lang="zh-CN" altLang="en-US" sz="4800"/>
              <a:t>                  永远学习，永远向前。</a:t>
            </a:r>
            <a:br>
              <a:rPr lang="zh-CN" altLang="en-US" sz="4800"/>
            </a:br>
            <a:r>
              <a:rPr lang="zh-CN" altLang="en-US" sz="4800"/>
              <a:t>                                               </a:t>
            </a:r>
            <a:r>
              <a:rPr lang="en-US" altLang="zh-CN" sz="4800"/>
              <a:t>——</a:t>
            </a:r>
            <a:r>
              <a:rPr lang="zh-CN" altLang="en-US" sz="4800"/>
              <a:t>中国精神</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rcRect l="6315" t="6229" r="5052" b="5520"/>
          <a:stretch>
            <a:fillRect/>
          </a:stretch>
        </p:blipFill>
        <p:spPr>
          <a:xfrm>
            <a:off x="1875790" y="4678680"/>
            <a:ext cx="3289300" cy="2002155"/>
          </a:xfrm>
          <a:prstGeom prst="rect">
            <a:avLst/>
          </a:prstGeom>
        </p:spPr>
      </p:pic>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05840" y="429895"/>
            <a:ext cx="6249035" cy="2553335"/>
          </a:xfrm>
          <a:prstGeom prst="rect">
            <a:avLst/>
          </a:prstGeom>
          <a:noFill/>
        </p:spPr>
        <p:txBody>
          <a:bodyPr wrap="square" rtlCol="0">
            <a:spAutoFit/>
          </a:bodyPr>
          <a:lstStyle/>
          <a:p>
            <a:r>
              <a:rPr lang="zh-CN" altLang="en-US" sz="3200">
                <a:latin typeface="方正启体简体" panose="03000509000000000000" charset="-122"/>
                <a:ea typeface="方正启体简体" panose="03000509000000000000" charset="-122"/>
              </a:rPr>
              <a:t>今日福利，</a:t>
            </a:r>
          </a:p>
          <a:p>
            <a:endParaRPr lang="zh-CN" altLang="en-US" sz="3200">
              <a:latin typeface="方正启体简体" panose="03000509000000000000" charset="-122"/>
              <a:ea typeface="方正启体简体" panose="03000509000000000000" charset="-122"/>
            </a:endParaRPr>
          </a:p>
          <a:p>
            <a:r>
              <a:rPr lang="zh-CN" altLang="en-US" sz="3200">
                <a:latin typeface="方正启体简体" panose="03000509000000000000" charset="-122"/>
                <a:ea typeface="方正启体简体" panose="03000509000000000000" charset="-122"/>
              </a:rPr>
              <a:t>花钱也买不到的</a:t>
            </a:r>
            <a:r>
              <a:rPr lang="en-US" altLang="zh-CN" sz="3200">
                <a:latin typeface="方正启体简体" panose="03000509000000000000" charset="-122"/>
                <a:ea typeface="方正启体简体" panose="03000509000000000000" charset="-122"/>
              </a:rPr>
              <a:t>2018</a:t>
            </a:r>
            <a:r>
              <a:rPr lang="zh-CN" altLang="en-US" sz="3200">
                <a:latin typeface="方正启体简体" panose="03000509000000000000" charset="-122"/>
                <a:ea typeface="方正启体简体" panose="03000509000000000000" charset="-122"/>
              </a:rPr>
              <a:t>年最新真题！</a:t>
            </a:r>
          </a:p>
          <a:p>
            <a:endParaRPr lang="zh-CN" altLang="en-US" sz="1600">
              <a:latin typeface="方正启体简体" panose="03000509000000000000" charset="-122"/>
              <a:ea typeface="方正启体简体" panose="03000509000000000000" charset="-122"/>
            </a:endParaRPr>
          </a:p>
          <a:p>
            <a:r>
              <a:rPr lang="zh-CN" altLang="en-US" sz="1600">
                <a:latin typeface="方正启体简体" panose="03000509000000000000" charset="-122"/>
                <a:ea typeface="方正启体简体" panose="03000509000000000000" charset="-122"/>
              </a:rPr>
              <a:t>        </a:t>
            </a:r>
          </a:p>
          <a:p>
            <a:r>
              <a:rPr lang="zh-CN" altLang="en-US" sz="3200">
                <a:latin typeface="方正启体简体" panose="03000509000000000000" charset="-122"/>
                <a:ea typeface="方正启体简体" panose="03000509000000000000" charset="-122"/>
              </a:rPr>
              <a:t>       截图发给学习规划师</a:t>
            </a:r>
          </a:p>
        </p:txBody>
      </p:sp>
      <p:pic>
        <p:nvPicPr>
          <p:cNvPr id="3" name="图片 2" descr="timgJ64QXT5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358130" y="2261235"/>
            <a:ext cx="729615" cy="823595"/>
          </a:xfrm>
          <a:prstGeom prst="rect">
            <a:avLst/>
          </a:prstGeom>
        </p:spPr>
      </p:pic>
      <p:pic>
        <p:nvPicPr>
          <p:cNvPr id="2" name="图片 1"/>
          <p:cNvPicPr>
            <a:picLocks noChangeAspect="1"/>
          </p:cNvPicPr>
          <p:nvPr/>
        </p:nvPicPr>
        <p:blipFill>
          <a:blip r:embed="rId6"/>
          <a:stretch>
            <a:fillRect/>
          </a:stretch>
        </p:blipFill>
        <p:spPr>
          <a:xfrm>
            <a:off x="1409065" y="3202305"/>
            <a:ext cx="5443220" cy="3173095"/>
          </a:xfrm>
          <a:prstGeom prst="rect">
            <a:avLst/>
          </a:prstGeom>
        </p:spPr>
      </p:pic>
      <p:pic>
        <p:nvPicPr>
          <p:cNvPr id="23" name="图片 22"/>
          <p:cNvPicPr>
            <a:picLocks noChangeAspect="1"/>
          </p:cNvPicPr>
          <p:nvPr/>
        </p:nvPicPr>
        <p:blipFill>
          <a:blip r:embed="rId7">
            <a:clrChange>
              <a:clrFrom>
                <a:srgbClr val="FFFFFF">
                  <a:alpha val="100000"/>
                </a:srgbClr>
              </a:clrFrom>
              <a:clrTo>
                <a:srgbClr val="FFFFFF">
                  <a:alpha val="100000"/>
                  <a:alpha val="0"/>
                </a:srgbClr>
              </a:clrTo>
            </a:clrChange>
          </a:blip>
          <a:srcRect l="12536" t="26090" r="21275" b="19586"/>
          <a:stretch>
            <a:fillRect/>
          </a:stretch>
        </p:blipFill>
        <p:spPr>
          <a:xfrm>
            <a:off x="7739380" y="2392680"/>
            <a:ext cx="3375660" cy="2776220"/>
          </a:xfrm>
          <a:prstGeom prst="rect">
            <a:avLst/>
          </a:prstGeom>
        </p:spPr>
      </p:pic>
    </p:spTree>
    <p:custDataLst>
      <p:tags r:id="rId2"/>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6.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7.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8.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9.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8.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70.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7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7.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4608</Words>
  <Application>Microsoft Macintosh PowerPoint</Application>
  <PresentationFormat>宽屏</PresentationFormat>
  <Paragraphs>565</Paragraphs>
  <Slides>100</Slides>
  <Notes>26</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100</vt:i4>
      </vt:variant>
    </vt:vector>
  </HeadingPairs>
  <TitlesOfParts>
    <vt:vector size="114" baseType="lpstr">
      <vt:lpstr>等线</vt:lpstr>
      <vt:lpstr>方正启体简体</vt:lpstr>
      <vt:lpstr>方正清刻本悦宋简体</vt:lpstr>
      <vt:lpstr>方正宋刻本秀楷简体</vt:lpstr>
      <vt:lpstr>黑体</vt:lpstr>
      <vt:lpstr>楷体</vt:lpstr>
      <vt:lpstr>宋体</vt:lpstr>
      <vt:lpstr>微软雅黑</vt:lpstr>
      <vt:lpstr>Baoli SC</vt:lpstr>
      <vt:lpstr>Arial</vt:lpstr>
      <vt:lpstr>Calibri</vt:lpstr>
      <vt:lpstr>Office 主题</vt:lpstr>
      <vt:lpstr>1_Office 主题</vt:lpstr>
      <vt:lpstr>2_Office 主题</vt:lpstr>
      <vt:lpstr>【极简近代史】                           ——1小时搞定中国近现代史</vt:lpstr>
      <vt:lpstr>PowerPoint 演示文稿</vt:lpstr>
      <vt:lpstr>听说今天是最后一节课了 你又来了 可能你就是传说中的学霸吧！</vt:lpstr>
      <vt:lpstr>PowerPoint 演示文稿</vt:lpstr>
      <vt:lpstr>PowerPoint 演示文稿</vt:lpstr>
      <vt:lpstr>PowerPoint 演示文稿</vt:lpstr>
      <vt:lpstr>PowerPoint 演示文稿</vt:lpstr>
      <vt:lpstr>PowerPoint 演示文稿</vt:lpstr>
      <vt:lpstr>PowerPoint 演示文稿</vt:lpstr>
      <vt:lpstr>经历了无数的挫折坎坷， 与敌人斗智斗勇，分分合合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中国的历史有屈辱，有错误，有辛酸。 但中国人民总是能化险为夷。 </vt:lpstr>
      <vt:lpstr>现在的中国 强大、自信、游刃有余</vt:lpstr>
      <vt:lpstr>读史使人明智</vt:lpstr>
      <vt:lpstr>           不安于现状，不惧怕改变，                   永远学习，永远向前。                                                ——中国精神</vt:lpstr>
      <vt:lpstr>PowerPoint 演示文稿</vt:lpstr>
      <vt:lpstr>学习是一种信仰</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cp:lastModifiedBy>
  <cp:revision>38</cp:revision>
  <dcterms:created xsi:type="dcterms:W3CDTF">2018-03-01T02:03:00Z</dcterms:created>
  <dcterms:modified xsi:type="dcterms:W3CDTF">2018-06-15T10:39:54Z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